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2"/>
  </p:notesMasterIdLst>
  <p:sldIdLst>
    <p:sldId id="256" r:id="rId2"/>
    <p:sldId id="295" r:id="rId3"/>
    <p:sldId id="280" r:id="rId4"/>
    <p:sldId id="296" r:id="rId5"/>
    <p:sldId id="258" r:id="rId6"/>
    <p:sldId id="259" r:id="rId7"/>
    <p:sldId id="260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9" r:id="rId16"/>
    <p:sldId id="271" r:id="rId17"/>
    <p:sldId id="272" r:id="rId18"/>
    <p:sldId id="273" r:id="rId19"/>
    <p:sldId id="274" r:id="rId20"/>
    <p:sldId id="276" r:id="rId21"/>
    <p:sldId id="297" r:id="rId22"/>
    <p:sldId id="277" r:id="rId23"/>
    <p:sldId id="281" r:id="rId24"/>
    <p:sldId id="282" r:id="rId25"/>
    <p:sldId id="283" r:id="rId26"/>
    <p:sldId id="284" r:id="rId27"/>
    <p:sldId id="285" r:id="rId28"/>
    <p:sldId id="286" r:id="rId29"/>
    <p:sldId id="287" r:id="rId30"/>
    <p:sldId id="288" r:id="rId31"/>
    <p:sldId id="289" r:id="rId32"/>
    <p:sldId id="290" r:id="rId33"/>
    <p:sldId id="302" r:id="rId34"/>
    <p:sldId id="292" r:id="rId35"/>
    <p:sldId id="293" r:id="rId36"/>
    <p:sldId id="307" r:id="rId37"/>
    <p:sldId id="294" r:id="rId38"/>
    <p:sldId id="301" r:id="rId39"/>
    <p:sldId id="308" r:id="rId40"/>
    <p:sldId id="303" r:id="rId41"/>
    <p:sldId id="304" r:id="rId42"/>
    <p:sldId id="305" r:id="rId43"/>
    <p:sldId id="306" r:id="rId44"/>
    <p:sldId id="309" r:id="rId45"/>
    <p:sldId id="299" r:id="rId46"/>
    <p:sldId id="310" r:id="rId47"/>
    <p:sldId id="311" r:id="rId48"/>
    <p:sldId id="312" r:id="rId49"/>
    <p:sldId id="313" r:id="rId50"/>
    <p:sldId id="316" r:id="rId51"/>
  </p:sldIdLst>
  <p:sldSz cx="9144000" cy="5715000" type="screen16x10"/>
  <p:notesSz cx="6858000" cy="9144000"/>
  <p:defaultTextStyle>
    <a:defPPr>
      <a:defRPr lang="ja-JP"/>
    </a:defPPr>
    <a:lvl1pPr marL="0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1pPr>
    <a:lvl2pPr marL="356616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2pPr>
    <a:lvl3pPr marL="713232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3pPr>
    <a:lvl4pPr marL="1069848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4pPr>
    <a:lvl5pPr marL="1426464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34" autoAdjust="0"/>
    <p:restoredTop sz="88177" autoAdjust="0"/>
  </p:normalViewPr>
  <p:slideViewPr>
    <p:cSldViewPr snapToGrid="0" showGuides="1">
      <p:cViewPr varScale="1">
        <p:scale>
          <a:sx n="107" d="100"/>
          <a:sy n="107" d="100"/>
        </p:scale>
        <p:origin x="102" y="2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B02996-ACFE-4202-90DD-16C40BE232B7}" type="datetimeFigureOut">
              <a:rPr kumimoji="1" lang="ja-JP" altLang="en-US" smtClean="0"/>
              <a:t>2016/9/20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49D7BC-B9DD-45CF-B303-9FC051A061B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581514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49D7BC-B9DD-45CF-B303-9FC051A061B1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567011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49D7BC-B9DD-45CF-B303-9FC051A061B1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19242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49D7BC-B9DD-45CF-B303-9FC051A061B1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057083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http://kaya-soft.com/sqlserver2008-toranomaki/beginner/basic_select/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1200" dirty="0" smtClean="0"/>
              <a:t>a</a:t>
            </a:r>
            <a:r>
              <a:rPr kumimoji="1" lang="ja-JP" altLang="en-US" sz="1200" dirty="0" smtClean="0"/>
              <a:t>＝</a:t>
            </a:r>
            <a:r>
              <a:rPr kumimoji="1" lang="en-US" altLang="ja-JP" sz="1200" dirty="0" smtClean="0"/>
              <a:t>b</a:t>
            </a:r>
            <a:r>
              <a:rPr kumimoji="1" lang="ja-JP" altLang="en-US" sz="1200" dirty="0" smtClean="0"/>
              <a:t>　・・・　</a:t>
            </a:r>
            <a:r>
              <a:rPr lang="en-US" altLang="ja-JP" sz="1200" dirty="0" smtClean="0"/>
              <a:t>a</a:t>
            </a:r>
            <a:r>
              <a:rPr lang="ja-JP" altLang="en-US" sz="1200" dirty="0" smtClean="0"/>
              <a:t>が</a:t>
            </a:r>
            <a:r>
              <a:rPr lang="en-US" altLang="ja-JP" sz="1200" dirty="0" smtClean="0"/>
              <a:t>b</a:t>
            </a:r>
            <a:r>
              <a:rPr lang="ja-JP" altLang="en-US" sz="1200" dirty="0" smtClean="0"/>
              <a:t>と一致するものを抽出</a:t>
            </a:r>
            <a:endParaRPr lang="en-US" altLang="ja-JP" sz="1200" dirty="0" smtClean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49D7BC-B9DD-45CF-B303-9FC051A061B1}" type="slidenum">
              <a:rPr kumimoji="1" lang="ja-JP" altLang="en-US" smtClean="0"/>
              <a:t>21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842540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49D7BC-B9DD-45CF-B303-9FC051A061B1}" type="slidenum">
              <a:rPr kumimoji="1" lang="ja-JP" altLang="en-US" smtClean="0"/>
              <a:t>31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482974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09675" y="1991870"/>
            <a:ext cx="6858000" cy="19896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2016/9/20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183054" y="1277495"/>
            <a:ext cx="1219200" cy="714375"/>
          </a:xfrm>
          <a:prstGeom prst="rect">
            <a:avLst/>
          </a:prstGeom>
          <a:solidFill>
            <a:schemeClr val="accent2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 userDrawn="1"/>
        </p:nvSpPr>
        <p:spPr>
          <a:xfrm>
            <a:off x="973629" y="1706120"/>
            <a:ext cx="1219200" cy="714375"/>
          </a:xfrm>
          <a:prstGeom prst="rect">
            <a:avLst/>
          </a:prstGeom>
          <a:solidFill>
            <a:schemeClr val="accent4">
              <a:lumMod val="40000"/>
              <a:lumOff val="60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97329" y="1834707"/>
            <a:ext cx="1219200" cy="714375"/>
          </a:xfrm>
          <a:prstGeom prst="rect">
            <a:avLst/>
          </a:prstGeom>
          <a:solidFill>
            <a:schemeClr val="accent5">
              <a:lumMod val="20000"/>
              <a:lumOff val="80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 userDrawn="1"/>
        </p:nvSpPr>
        <p:spPr>
          <a:xfrm>
            <a:off x="7715853" y="3092457"/>
            <a:ext cx="1219200" cy="714375"/>
          </a:xfrm>
          <a:prstGeom prst="rect">
            <a:avLst/>
          </a:prstGeom>
          <a:solidFill>
            <a:schemeClr val="accent2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 userDrawn="1"/>
        </p:nvSpPr>
        <p:spPr>
          <a:xfrm>
            <a:off x="6994636" y="3449644"/>
            <a:ext cx="1219200" cy="714375"/>
          </a:xfrm>
          <a:prstGeom prst="rect">
            <a:avLst/>
          </a:prstGeom>
          <a:solidFill>
            <a:schemeClr val="accent4">
              <a:lumMod val="40000"/>
              <a:lumOff val="60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 userDrawn="1"/>
        </p:nvSpPr>
        <p:spPr>
          <a:xfrm>
            <a:off x="7827470" y="3723130"/>
            <a:ext cx="1219200" cy="714375"/>
          </a:xfrm>
          <a:prstGeom prst="rect">
            <a:avLst/>
          </a:prstGeom>
          <a:solidFill>
            <a:schemeClr val="accent5">
              <a:lumMod val="20000"/>
              <a:lumOff val="80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802299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2016/9/20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152300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04271"/>
            <a:ext cx="1971675" cy="4843198"/>
          </a:xfrm>
        </p:spPr>
        <p:txBody>
          <a:bodyPr vert="eaVert"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04271"/>
            <a:ext cx="5800725" cy="4843198"/>
          </a:xfrm>
        </p:spPr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2016/9/20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734729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1475" y="157691"/>
            <a:ext cx="7886700" cy="505354"/>
          </a:xfrm>
        </p:spPr>
        <p:txBody>
          <a:bodyPr/>
          <a:lstStyle>
            <a:lvl1pPr>
              <a:defRPr u="sng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73778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424782"/>
            <a:ext cx="7886700" cy="2377281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824553"/>
            <a:ext cx="7886700" cy="1250156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2016/9/20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42247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521354"/>
            <a:ext cx="3886200" cy="3626115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521354"/>
            <a:ext cx="3886200" cy="3626115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2016/9/20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015791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04271"/>
            <a:ext cx="7886700" cy="1104636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400969"/>
            <a:ext cx="3868340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087563"/>
            <a:ext cx="3868340" cy="3070490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400969"/>
            <a:ext cx="3887391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087563"/>
            <a:ext cx="3887391" cy="3070490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2016/9/20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693005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2016/9/20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681289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2016/9/20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263583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822855"/>
            <a:ext cx="4629150" cy="4061354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2016/9/20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912362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822855"/>
            <a:ext cx="4629150" cy="4061354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ja-JP" altLang="en-US" smtClean="0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2016/9/20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130162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521354"/>
            <a:ext cx="7886700" cy="3626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F98B17-CE4C-42DD-AEDB-B62939FBF2E8}" type="datetimeFigureOut">
              <a:rPr kumimoji="1" lang="ja-JP" altLang="en-US" smtClean="0"/>
              <a:t>2016/9/20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589066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kumimoji="1"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://lets.postgresql.jp/documents/tutorial/PostGIS" TargetMode="External"/><Relationship Id="rId2" Type="http://schemas.openxmlformats.org/officeDocument/2006/relationships/hyperlink" Target="http://workshops.boundlessgeo.com/postgis-intro-jp/index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geopacific.org/opensourcegis/postgis" TargetMode="External"/><Relationship Id="rId5" Type="http://schemas.openxmlformats.org/officeDocument/2006/relationships/hyperlink" Target="http://postgis.net/docs/index.html" TargetMode="External"/><Relationship Id="rId4" Type="http://schemas.openxmlformats.org/officeDocument/2006/relationships/hyperlink" Target="http://www.postgresql.org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/>
        </p:nvSpPr>
        <p:spPr>
          <a:xfrm>
            <a:off x="183054" y="1277495"/>
            <a:ext cx="1219200" cy="714375"/>
          </a:xfrm>
          <a:prstGeom prst="rect">
            <a:avLst/>
          </a:prstGeom>
          <a:solidFill>
            <a:schemeClr val="accent2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6" name="正方形/長方形 5"/>
          <p:cNvSpPr/>
          <p:nvPr/>
        </p:nvSpPr>
        <p:spPr>
          <a:xfrm>
            <a:off x="973629" y="1706120"/>
            <a:ext cx="1219200" cy="714375"/>
          </a:xfrm>
          <a:prstGeom prst="rect">
            <a:avLst/>
          </a:prstGeom>
          <a:solidFill>
            <a:schemeClr val="accent4">
              <a:lumMod val="40000"/>
              <a:lumOff val="60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/>
        </p:nvSpPr>
        <p:spPr>
          <a:xfrm>
            <a:off x="97329" y="1834707"/>
            <a:ext cx="1219200" cy="714375"/>
          </a:xfrm>
          <a:prstGeom prst="rect">
            <a:avLst/>
          </a:prstGeom>
          <a:solidFill>
            <a:schemeClr val="accent5">
              <a:lumMod val="20000"/>
              <a:lumOff val="80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/>
        </p:nvSpPr>
        <p:spPr>
          <a:xfrm>
            <a:off x="7715853" y="3092457"/>
            <a:ext cx="1219200" cy="714375"/>
          </a:xfrm>
          <a:prstGeom prst="rect">
            <a:avLst/>
          </a:prstGeom>
          <a:solidFill>
            <a:schemeClr val="accent2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6994636" y="3449644"/>
            <a:ext cx="1219200" cy="714375"/>
          </a:xfrm>
          <a:prstGeom prst="rect">
            <a:avLst/>
          </a:prstGeom>
          <a:solidFill>
            <a:schemeClr val="accent4">
              <a:lumMod val="40000"/>
              <a:lumOff val="60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7827470" y="3723130"/>
            <a:ext cx="1219200" cy="714375"/>
          </a:xfrm>
          <a:prstGeom prst="rect">
            <a:avLst/>
          </a:prstGeom>
          <a:solidFill>
            <a:schemeClr val="accent5">
              <a:lumMod val="20000"/>
              <a:lumOff val="80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" name="テキスト ボックス 1"/>
          <p:cNvSpPr txBox="1"/>
          <p:nvPr/>
        </p:nvSpPr>
        <p:spPr>
          <a:xfrm>
            <a:off x="2192829" y="2549082"/>
            <a:ext cx="45384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000" dirty="0" smtClean="0"/>
              <a:t>9.</a:t>
            </a:r>
            <a:r>
              <a:rPr lang="ja-JP" altLang="en-US" sz="4000" dirty="0"/>
              <a:t> </a:t>
            </a:r>
            <a:r>
              <a:rPr lang="ja-JP" altLang="en-US" sz="4000" dirty="0" smtClean="0"/>
              <a:t>空間</a:t>
            </a:r>
            <a:r>
              <a:rPr lang="ja-JP" altLang="en-US" sz="4000" dirty="0"/>
              <a:t>データベース</a:t>
            </a:r>
            <a:endParaRPr kumimoji="1" lang="ja-JP" altLang="en-US" sz="4000" dirty="0"/>
          </a:p>
        </p:txBody>
      </p:sp>
    </p:spTree>
    <p:extLst>
      <p:ext uri="{BB962C8B-B14F-4D97-AF65-F5344CB8AC3E}">
        <p14:creationId xmlns:p14="http://schemas.microsoft.com/office/powerpoint/2010/main" val="1035206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275" y="875933"/>
            <a:ext cx="6026507" cy="4632877"/>
          </a:xfrm>
          <a:prstGeom prst="rect">
            <a:avLst/>
          </a:prstGeom>
        </p:spPr>
      </p:pic>
      <p:sp>
        <p:nvSpPr>
          <p:cNvPr id="3" name="正方形/長方形 2"/>
          <p:cNvSpPr/>
          <p:nvPr/>
        </p:nvSpPr>
        <p:spPr>
          <a:xfrm>
            <a:off x="5429370" y="1403887"/>
            <a:ext cx="371463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ja-JP" altLang="en-US" sz="1600" b="1" dirty="0" smtClean="0"/>
              <a:t>②　</a:t>
            </a:r>
            <a:r>
              <a:rPr lang="en-US" altLang="ja-JP" sz="1600" b="1" dirty="0" smtClean="0"/>
              <a:t>CREATE</a:t>
            </a:r>
            <a:r>
              <a:rPr lang="en-US" altLang="ja-JP" sz="1600" dirty="0" smtClean="0"/>
              <a:t> </a:t>
            </a:r>
            <a:r>
              <a:rPr lang="en-US" altLang="ja-JP" sz="1600" dirty="0"/>
              <a:t>EXTENSION </a:t>
            </a:r>
            <a:r>
              <a:rPr lang="en-US" altLang="ja-JP" sz="1600" dirty="0" err="1"/>
              <a:t>postgis</a:t>
            </a:r>
            <a:r>
              <a:rPr lang="en-US" altLang="ja-JP" sz="1600" dirty="0" smtClean="0"/>
              <a:t>;</a:t>
            </a:r>
            <a:r>
              <a:rPr lang="ja-JP" altLang="en-US" sz="1600" dirty="0" smtClean="0"/>
              <a:t>　を入力</a:t>
            </a:r>
            <a:endParaRPr lang="ja-JP" altLang="en-US" sz="1600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1184" y="1992242"/>
            <a:ext cx="3920122" cy="3266768"/>
          </a:xfrm>
          <a:prstGeom prst="rect">
            <a:avLst/>
          </a:prstGeom>
        </p:spPr>
      </p:pic>
      <p:sp>
        <p:nvSpPr>
          <p:cNvPr id="6" name="正方形/長方形 5"/>
          <p:cNvSpPr/>
          <p:nvPr/>
        </p:nvSpPr>
        <p:spPr>
          <a:xfrm>
            <a:off x="1420468" y="1081955"/>
            <a:ext cx="227358" cy="17724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1420468" y="632570"/>
            <a:ext cx="4221027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 smtClean="0"/>
              <a:t>①　</a:t>
            </a:r>
            <a:r>
              <a:rPr lang="ja-JP" altLang="en-US" b="1" dirty="0"/>
              <a:t>任意のＳＱＬクエリを実行するボタンをクリックする</a:t>
            </a:r>
            <a:endParaRPr kumimoji="1" lang="ja-JP" altLang="en-US" b="1" dirty="0"/>
          </a:p>
        </p:txBody>
      </p:sp>
      <p:cxnSp>
        <p:nvCxnSpPr>
          <p:cNvPr id="9" name="直線矢印コネクタ 8"/>
          <p:cNvCxnSpPr/>
          <p:nvPr/>
        </p:nvCxnSpPr>
        <p:spPr>
          <a:xfrm flipH="1">
            <a:off x="6093758" y="1742441"/>
            <a:ext cx="64994" cy="1158671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タイトル 1"/>
          <p:cNvSpPr>
            <a:spLocks noGrp="1"/>
          </p:cNvSpPr>
          <p:nvPr>
            <p:ph type="title"/>
          </p:nvPr>
        </p:nvSpPr>
        <p:spPr>
          <a:xfrm>
            <a:off x="201690" y="275569"/>
            <a:ext cx="7886700" cy="261409"/>
          </a:xfrm>
        </p:spPr>
        <p:txBody>
          <a:bodyPr>
            <a:noAutofit/>
          </a:bodyPr>
          <a:lstStyle/>
          <a:p>
            <a:r>
              <a:rPr lang="en-US" altLang="ja-JP" sz="3200" dirty="0" err="1" smtClean="0">
                <a:solidFill>
                  <a:srgbClr val="0070C0"/>
                </a:solidFill>
              </a:rPr>
              <a:t>PostGIS</a:t>
            </a:r>
            <a:r>
              <a:rPr lang="ja-JP" altLang="en-US" sz="3200" dirty="0" smtClean="0">
                <a:solidFill>
                  <a:srgbClr val="0070C0"/>
                </a:solidFill>
              </a:rPr>
              <a:t>を追加し、空間解析機能を追加する</a:t>
            </a:r>
            <a:endParaRPr kumimoji="1" lang="ja-JP" altLang="en-US" sz="3200" dirty="0">
              <a:solidFill>
                <a:srgbClr val="0070C0"/>
              </a:solidFill>
            </a:endParaRPr>
          </a:p>
        </p:txBody>
      </p:sp>
      <p:sp>
        <p:nvSpPr>
          <p:cNvPr id="2" name="テキスト ボックス 1"/>
          <p:cNvSpPr txBox="1"/>
          <p:nvPr/>
        </p:nvSpPr>
        <p:spPr>
          <a:xfrm>
            <a:off x="6427694" y="3532093"/>
            <a:ext cx="1374094" cy="5245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③　</a:t>
            </a:r>
            <a:r>
              <a:rPr lang="en-US" altLang="ja-JP" dirty="0" smtClean="0"/>
              <a:t>F5</a:t>
            </a:r>
            <a:r>
              <a:rPr lang="ja-JP" altLang="en-US" dirty="0" smtClean="0"/>
              <a:t>を押すか</a:t>
            </a:r>
            <a:endParaRPr lang="en-US" altLang="ja-JP" dirty="0" smtClean="0"/>
          </a:p>
          <a:p>
            <a:r>
              <a:rPr kumimoji="1" lang="ja-JP" altLang="en-US" dirty="0"/>
              <a:t>　</a:t>
            </a:r>
            <a:r>
              <a:rPr kumimoji="1" lang="ja-JP" altLang="en-US" dirty="0" smtClean="0"/>
              <a:t>　　　をクリック</a:t>
            </a:r>
            <a:endParaRPr kumimoji="1" lang="ja-JP" altLang="en-US" dirty="0"/>
          </a:p>
        </p:txBody>
      </p:sp>
      <p:sp>
        <p:nvSpPr>
          <p:cNvPr id="12" name="正方形/長方形 11"/>
          <p:cNvSpPr/>
          <p:nvPr/>
        </p:nvSpPr>
        <p:spPr>
          <a:xfrm>
            <a:off x="6709461" y="2321776"/>
            <a:ext cx="148539" cy="1524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4" name="図 1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83730" y="3822401"/>
            <a:ext cx="206189" cy="197223"/>
          </a:xfrm>
          <a:prstGeom prst="rect">
            <a:avLst/>
          </a:prstGeom>
        </p:spPr>
      </p:pic>
      <p:sp>
        <p:nvSpPr>
          <p:cNvPr id="15" name="テキスト ボックス 14"/>
          <p:cNvSpPr txBox="1"/>
          <p:nvPr/>
        </p:nvSpPr>
        <p:spPr>
          <a:xfrm>
            <a:off x="6427694" y="4395551"/>
            <a:ext cx="1734770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④結果が表示される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013657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075" y="515143"/>
            <a:ext cx="6096000" cy="4686300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2197" y="817060"/>
            <a:ext cx="6371303" cy="4897940"/>
          </a:xfrm>
          <a:prstGeom prst="rect">
            <a:avLst/>
          </a:prstGeom>
        </p:spPr>
      </p:pic>
      <p:cxnSp>
        <p:nvCxnSpPr>
          <p:cNvPr id="5" name="直線矢印コネクタ 4"/>
          <p:cNvCxnSpPr/>
          <p:nvPr/>
        </p:nvCxnSpPr>
        <p:spPr>
          <a:xfrm>
            <a:off x="1019175" y="1686005"/>
            <a:ext cx="2076450" cy="47617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正方形/長方形 8"/>
          <p:cNvSpPr/>
          <p:nvPr/>
        </p:nvSpPr>
        <p:spPr>
          <a:xfrm>
            <a:off x="2848897" y="46963"/>
            <a:ext cx="37146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800" dirty="0" smtClean="0"/>
              <a:t>Extensions </a:t>
            </a:r>
            <a:r>
              <a:rPr lang="ja-JP" altLang="en-US" sz="1800" dirty="0" smtClean="0"/>
              <a:t>に </a:t>
            </a:r>
            <a:r>
              <a:rPr lang="en-US" altLang="ja-JP" sz="1800" dirty="0" err="1" smtClean="0"/>
              <a:t>postgis</a:t>
            </a:r>
            <a:r>
              <a:rPr lang="ja-JP" altLang="en-US" sz="1800" dirty="0" smtClean="0"/>
              <a:t>が追加された</a:t>
            </a:r>
            <a:endParaRPr lang="ja-JP" altLang="en-US" sz="1800" dirty="0"/>
          </a:p>
        </p:txBody>
      </p:sp>
    </p:spTree>
    <p:extLst>
      <p:ext uri="{BB962C8B-B14F-4D97-AF65-F5344CB8AC3E}">
        <p14:creationId xmlns:p14="http://schemas.microsoft.com/office/powerpoint/2010/main" val="29651975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/>
          <p:cNvSpPr/>
          <p:nvPr/>
        </p:nvSpPr>
        <p:spPr>
          <a:xfrm>
            <a:off x="0" y="-6870"/>
            <a:ext cx="968871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2800" b="1" dirty="0">
                <a:solidFill>
                  <a:srgbClr val="0070C0"/>
                </a:solidFill>
              </a:rPr>
              <a:t>PostGIS 2.0 Shapefile and DBF Loader </a:t>
            </a:r>
            <a:r>
              <a:rPr lang="ja-JP" altLang="en-US" sz="2800" b="1" dirty="0" smtClean="0">
                <a:solidFill>
                  <a:srgbClr val="0070C0"/>
                </a:solidFill>
              </a:rPr>
              <a:t>Exporter</a:t>
            </a:r>
            <a:r>
              <a:rPr lang="ja-JP" altLang="en-US" sz="2800" b="1" dirty="0">
                <a:solidFill>
                  <a:srgbClr val="0070C0"/>
                </a:solidFill>
              </a:rPr>
              <a:t>　</a:t>
            </a:r>
            <a:endParaRPr lang="en-US" altLang="ja-JP" sz="2800" b="1" dirty="0" smtClean="0">
              <a:solidFill>
                <a:srgbClr val="0070C0"/>
              </a:solidFill>
            </a:endParaRPr>
          </a:p>
          <a:p>
            <a:r>
              <a:rPr lang="ja-JP" altLang="en-US" sz="2800" b="1" dirty="0" smtClean="0">
                <a:solidFill>
                  <a:srgbClr val="0070C0"/>
                </a:solidFill>
              </a:rPr>
              <a:t>                                                            で</a:t>
            </a:r>
            <a:r>
              <a:rPr lang="en-US" altLang="ja-JP" sz="2800" b="1" dirty="0" smtClean="0">
                <a:solidFill>
                  <a:srgbClr val="0070C0"/>
                </a:solidFill>
              </a:rPr>
              <a:t>DB</a:t>
            </a:r>
            <a:r>
              <a:rPr lang="ja-JP" altLang="en-US" sz="2800" b="1" dirty="0" smtClean="0">
                <a:solidFill>
                  <a:srgbClr val="0070C0"/>
                </a:solidFill>
              </a:rPr>
              <a:t>にShapefileを読み込む</a:t>
            </a:r>
            <a:endParaRPr lang="en-US" altLang="ja-JP" sz="2800" b="1" dirty="0" smtClean="0">
              <a:solidFill>
                <a:srgbClr val="0070C0"/>
              </a:solidFill>
            </a:endParaRPr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484" y="839890"/>
            <a:ext cx="3314187" cy="487511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0084" y="1801484"/>
            <a:ext cx="2499646" cy="2015611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44472" y="4232913"/>
            <a:ext cx="2684206" cy="1372241"/>
          </a:xfrm>
          <a:prstGeom prst="rect">
            <a:avLst/>
          </a:prstGeom>
        </p:spPr>
      </p:pic>
      <p:sp>
        <p:nvSpPr>
          <p:cNvPr id="2" name="テキスト ボックス 1"/>
          <p:cNvSpPr txBox="1"/>
          <p:nvPr/>
        </p:nvSpPr>
        <p:spPr>
          <a:xfrm>
            <a:off x="6143625" y="2076449"/>
            <a:ext cx="2620397" cy="1604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 smtClean="0"/>
              <a:t>U</a:t>
            </a:r>
            <a:r>
              <a:rPr kumimoji="1" lang="en-US" altLang="ja-JP" dirty="0" smtClean="0"/>
              <a:t>sername : </a:t>
            </a:r>
            <a:r>
              <a:rPr kumimoji="1" lang="en-US" altLang="ja-JP" dirty="0" err="1" smtClean="0"/>
              <a:t>postgres</a:t>
            </a:r>
            <a:endParaRPr kumimoji="1" lang="en-US" altLang="ja-JP" dirty="0" smtClean="0"/>
          </a:p>
          <a:p>
            <a:r>
              <a:rPr lang="en-US" altLang="ja-JP" dirty="0" smtClean="0"/>
              <a:t>Password : </a:t>
            </a:r>
            <a:r>
              <a:rPr lang="ja-JP" altLang="en-US" dirty="0" smtClean="0"/>
              <a:t>●</a:t>
            </a:r>
            <a:r>
              <a:rPr lang="ja-JP" altLang="en-US" dirty="0"/>
              <a:t> </a:t>
            </a:r>
            <a:r>
              <a:rPr lang="ja-JP" altLang="en-US" dirty="0" smtClean="0"/>
              <a:t>●</a:t>
            </a:r>
            <a:r>
              <a:rPr lang="ja-JP" altLang="en-US" dirty="0"/>
              <a:t> </a:t>
            </a:r>
            <a:r>
              <a:rPr lang="ja-JP" altLang="en-US" dirty="0" smtClean="0"/>
              <a:t>●</a:t>
            </a:r>
            <a:r>
              <a:rPr lang="ja-JP" altLang="en-US" dirty="0"/>
              <a:t> ●</a:t>
            </a:r>
            <a:endParaRPr lang="en-US" altLang="ja-JP" dirty="0" smtClean="0"/>
          </a:p>
          <a:p>
            <a:r>
              <a:rPr lang="en-US" altLang="ja-JP" dirty="0" smtClean="0"/>
              <a:t>Server Host : localhost  5433</a:t>
            </a:r>
            <a:r>
              <a:rPr lang="ja-JP" altLang="en-US" dirty="0" smtClean="0"/>
              <a:t>（</a:t>
            </a:r>
            <a:r>
              <a:rPr lang="en-US" altLang="ja-JP" dirty="0" smtClean="0"/>
              <a:t>※</a:t>
            </a:r>
            <a:r>
              <a:rPr lang="ja-JP" altLang="en-US" dirty="0" smtClean="0"/>
              <a:t>）</a:t>
            </a:r>
            <a:endParaRPr lang="en-US" altLang="ja-JP" dirty="0" smtClean="0"/>
          </a:p>
          <a:p>
            <a:r>
              <a:rPr lang="en-US" altLang="ja-JP" dirty="0" smtClean="0"/>
              <a:t>Database</a:t>
            </a:r>
            <a:r>
              <a:rPr lang="ja-JP" altLang="en-US" dirty="0" smtClean="0"/>
              <a:t> </a:t>
            </a:r>
            <a:r>
              <a:rPr lang="en-US" altLang="ja-JP" dirty="0" smtClean="0"/>
              <a:t>: </a:t>
            </a:r>
            <a:r>
              <a:rPr lang="en-US" altLang="ja-JP" dirty="0" err="1" smtClean="0"/>
              <a:t>tokyo</a:t>
            </a:r>
            <a:endParaRPr lang="en-US" altLang="ja-JP" dirty="0" smtClean="0"/>
          </a:p>
          <a:p>
            <a:r>
              <a:rPr kumimoji="1" lang="ja-JP" altLang="en-US" dirty="0" smtClean="0"/>
              <a:t>　　　　　　</a:t>
            </a:r>
            <a:endParaRPr lang="en-US" altLang="ja-JP" dirty="0"/>
          </a:p>
          <a:p>
            <a:endParaRPr kumimoji="1" lang="en-US" altLang="ja-JP" dirty="0"/>
          </a:p>
          <a:p>
            <a:r>
              <a:rPr kumimoji="1" lang="en-US" altLang="ja-JP" dirty="0" smtClean="0"/>
              <a:t> </a:t>
            </a: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52696" y="1234609"/>
            <a:ext cx="1612013" cy="635989"/>
          </a:xfrm>
          <a:prstGeom prst="rect">
            <a:avLst/>
          </a:prstGeom>
        </p:spPr>
      </p:pic>
      <p:cxnSp>
        <p:nvCxnSpPr>
          <p:cNvPr id="8" name="直線矢印コネクタ 7"/>
          <p:cNvCxnSpPr/>
          <p:nvPr/>
        </p:nvCxnSpPr>
        <p:spPr>
          <a:xfrm flipV="1">
            <a:off x="8477250" y="1348367"/>
            <a:ext cx="82515" cy="1232908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テキスト ボックス 10"/>
          <p:cNvSpPr txBox="1"/>
          <p:nvPr/>
        </p:nvSpPr>
        <p:spPr>
          <a:xfrm>
            <a:off x="2286000" y="1106760"/>
            <a:ext cx="10310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600" b="1" dirty="0" smtClean="0"/>
              <a:t>①クリック</a:t>
            </a:r>
            <a:endParaRPr kumimoji="1" lang="ja-JP" altLang="en-US" sz="1600" b="1" dirty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5105017" y="3762056"/>
            <a:ext cx="14590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600" b="1" dirty="0" smtClean="0"/>
              <a:t>②</a:t>
            </a:r>
            <a:r>
              <a:rPr lang="en-US" altLang="ja-JP" sz="1600" b="1" dirty="0" smtClean="0"/>
              <a:t>OK</a:t>
            </a:r>
            <a:r>
              <a:rPr lang="ja-JP" altLang="en-US" sz="1600" b="1" dirty="0" smtClean="0"/>
              <a:t>をクリック</a:t>
            </a:r>
            <a:endParaRPr kumimoji="1" lang="ja-JP" altLang="en-US" sz="1600" b="1" dirty="0"/>
          </a:p>
        </p:txBody>
      </p:sp>
      <p:cxnSp>
        <p:nvCxnSpPr>
          <p:cNvPr id="14" name="直線矢印コネクタ 13"/>
          <p:cNvCxnSpPr/>
          <p:nvPr/>
        </p:nvCxnSpPr>
        <p:spPr>
          <a:xfrm>
            <a:off x="2971800" y="1552604"/>
            <a:ext cx="866709" cy="181924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矢印コネクタ 15"/>
          <p:cNvCxnSpPr/>
          <p:nvPr/>
        </p:nvCxnSpPr>
        <p:spPr>
          <a:xfrm>
            <a:off x="4241595" y="3711403"/>
            <a:ext cx="1542552" cy="127969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28208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4877" y="383445"/>
            <a:ext cx="5919787" cy="4969605"/>
          </a:xfrm>
          <a:prstGeom prst="rect">
            <a:avLst/>
          </a:prstGeom>
        </p:spPr>
      </p:pic>
      <p:sp>
        <p:nvSpPr>
          <p:cNvPr id="4" name="テキスト ボックス 3"/>
          <p:cNvSpPr txBox="1"/>
          <p:nvPr/>
        </p:nvSpPr>
        <p:spPr>
          <a:xfrm>
            <a:off x="161925" y="5353050"/>
            <a:ext cx="2153154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 smtClean="0"/>
              <a:t>※</a:t>
            </a:r>
            <a:r>
              <a:rPr kumimoji="1" lang="ja-JP" altLang="en-US" b="1" dirty="0" smtClean="0"/>
              <a:t>日本語ディレクトリは</a:t>
            </a:r>
            <a:r>
              <a:rPr kumimoji="1" lang="en-US" altLang="ja-JP" b="1" dirty="0" smtClean="0"/>
              <a:t>NG</a:t>
            </a:r>
            <a:endParaRPr kumimoji="1" lang="ja-JP" altLang="en-US" b="1" dirty="0"/>
          </a:p>
        </p:txBody>
      </p:sp>
      <p:cxnSp>
        <p:nvCxnSpPr>
          <p:cNvPr id="5" name="直線矢印コネクタ 4"/>
          <p:cNvCxnSpPr/>
          <p:nvPr/>
        </p:nvCxnSpPr>
        <p:spPr>
          <a:xfrm flipV="1">
            <a:off x="733425" y="2310048"/>
            <a:ext cx="687229" cy="2957277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テキスト ボックス 10"/>
          <p:cNvSpPr txBox="1"/>
          <p:nvPr/>
        </p:nvSpPr>
        <p:spPr>
          <a:xfrm>
            <a:off x="3218631" y="3479421"/>
            <a:ext cx="918841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b="1" dirty="0"/>
              <a:t>③</a:t>
            </a:r>
            <a:r>
              <a:rPr kumimoji="1" lang="ja-JP" altLang="en-US" b="1" dirty="0" smtClean="0"/>
              <a:t>クリック</a:t>
            </a:r>
            <a:endParaRPr kumimoji="1" lang="ja-JP" altLang="en-US" b="1" dirty="0"/>
          </a:p>
        </p:txBody>
      </p:sp>
      <p:sp>
        <p:nvSpPr>
          <p:cNvPr id="12" name="正方形/長方形 11"/>
          <p:cNvSpPr/>
          <p:nvPr/>
        </p:nvSpPr>
        <p:spPr>
          <a:xfrm>
            <a:off x="2763680" y="3320394"/>
            <a:ext cx="1257272" cy="23408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b="1"/>
          </a:p>
        </p:txBody>
      </p:sp>
      <p:sp>
        <p:nvSpPr>
          <p:cNvPr id="13" name="正方形/長方形 12"/>
          <p:cNvSpPr/>
          <p:nvPr/>
        </p:nvSpPr>
        <p:spPr>
          <a:xfrm>
            <a:off x="5535427" y="1763778"/>
            <a:ext cx="352425" cy="5715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b="1"/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5839427" y="2242437"/>
            <a:ext cx="2430474" cy="5245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b="1" dirty="0" smtClean="0"/>
              <a:t>②世界測地系平面直角</a:t>
            </a:r>
            <a:r>
              <a:rPr lang="en-US" altLang="ja-JP" b="1" dirty="0" smtClean="0"/>
              <a:t>9</a:t>
            </a:r>
            <a:r>
              <a:rPr lang="ja-JP" altLang="en-US" b="1" dirty="0" smtClean="0"/>
              <a:t>系の</a:t>
            </a:r>
            <a:endParaRPr lang="en-US" altLang="ja-JP" b="1" dirty="0" smtClean="0"/>
          </a:p>
          <a:p>
            <a:r>
              <a:rPr kumimoji="1" lang="en-US" altLang="ja-JP" b="1" dirty="0" smtClean="0"/>
              <a:t>SRID</a:t>
            </a:r>
            <a:r>
              <a:rPr lang="ja-JP" altLang="en-US" b="1" dirty="0" smtClean="0"/>
              <a:t>を入力</a:t>
            </a:r>
            <a:endParaRPr kumimoji="1" lang="ja-JP" altLang="en-US" b="1" dirty="0"/>
          </a:p>
        </p:txBody>
      </p:sp>
      <p:sp>
        <p:nvSpPr>
          <p:cNvPr id="15" name="正方形/長方形 14"/>
          <p:cNvSpPr/>
          <p:nvPr/>
        </p:nvSpPr>
        <p:spPr>
          <a:xfrm>
            <a:off x="1420654" y="3018039"/>
            <a:ext cx="5345717" cy="18970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b="1"/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6739390" y="2937181"/>
            <a:ext cx="918841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 smtClean="0"/>
              <a:t>①クリック</a:t>
            </a:r>
            <a:endParaRPr kumimoji="1" lang="ja-JP" altLang="en-US" b="1" dirty="0"/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7054664" y="3263336"/>
            <a:ext cx="2246498" cy="5245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b="1" dirty="0" smtClean="0"/>
              <a:t>※</a:t>
            </a:r>
            <a:r>
              <a:rPr kumimoji="1" lang="ja-JP" altLang="en-US" b="1" dirty="0" smtClean="0"/>
              <a:t>読み込むファイルのエンコードを確認しておく</a:t>
            </a:r>
            <a:endParaRPr kumimoji="1" lang="ja-JP" altLang="en-US" b="1" dirty="0"/>
          </a:p>
        </p:txBody>
      </p:sp>
    </p:spTree>
    <p:extLst>
      <p:ext uri="{BB962C8B-B14F-4D97-AF65-F5344CB8AC3E}">
        <p14:creationId xmlns:p14="http://schemas.microsoft.com/office/powerpoint/2010/main" val="36241812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0650" y="653653"/>
            <a:ext cx="6477000" cy="4979194"/>
          </a:xfrm>
          <a:prstGeom prst="rect">
            <a:avLst/>
          </a:prstGeom>
        </p:spPr>
      </p:pic>
      <p:sp>
        <p:nvSpPr>
          <p:cNvPr id="3" name="正方形/長方形 2"/>
          <p:cNvSpPr/>
          <p:nvPr/>
        </p:nvSpPr>
        <p:spPr>
          <a:xfrm>
            <a:off x="2068327" y="2621028"/>
            <a:ext cx="703448" cy="36982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正方形/長方形 3"/>
          <p:cNvSpPr/>
          <p:nvPr/>
        </p:nvSpPr>
        <p:spPr>
          <a:xfrm>
            <a:off x="3570206" y="197439"/>
            <a:ext cx="211788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600" dirty="0" smtClean="0"/>
              <a:t>テーブルが追加された</a:t>
            </a:r>
            <a:endParaRPr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7200786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550" y="91928"/>
            <a:ext cx="6722018" cy="5167551"/>
          </a:xfrm>
          <a:prstGeom prst="rect">
            <a:avLst/>
          </a:prstGeom>
        </p:spPr>
      </p:pic>
      <p:sp>
        <p:nvSpPr>
          <p:cNvPr id="5" name="正方形/長方形 4"/>
          <p:cNvSpPr/>
          <p:nvPr/>
        </p:nvSpPr>
        <p:spPr>
          <a:xfrm>
            <a:off x="1553977" y="296955"/>
            <a:ext cx="255773" cy="2190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6" name="直線矢印コネクタ 5"/>
          <p:cNvCxnSpPr>
            <a:endCxn id="5" idx="2"/>
          </p:cNvCxnSpPr>
          <p:nvPr/>
        </p:nvCxnSpPr>
        <p:spPr>
          <a:xfrm flipV="1">
            <a:off x="1247775" y="516030"/>
            <a:ext cx="434089" cy="176212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矢印コネクタ 7"/>
          <p:cNvCxnSpPr/>
          <p:nvPr/>
        </p:nvCxnSpPr>
        <p:spPr>
          <a:xfrm>
            <a:off x="1824037" y="516030"/>
            <a:ext cx="2482665" cy="200977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テキスト ボックス 9"/>
          <p:cNvSpPr txBox="1"/>
          <p:nvPr/>
        </p:nvSpPr>
        <p:spPr>
          <a:xfrm>
            <a:off x="1464819" y="5286374"/>
            <a:ext cx="5543505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テーブルを選択して、　　　</a:t>
            </a:r>
            <a:r>
              <a:rPr lang="ja-JP" altLang="en-US" dirty="0" smtClean="0"/>
              <a:t>をクリックするとテーブルの中身が参照できる</a:t>
            </a:r>
            <a:endParaRPr kumimoji="1" lang="en-US" altLang="ja-JP" dirty="0" smtClean="0"/>
          </a:p>
        </p:txBody>
      </p:sp>
      <p:pic>
        <p:nvPicPr>
          <p:cNvPr id="11" name="図 1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58841" y="5313675"/>
            <a:ext cx="190500" cy="200025"/>
          </a:xfrm>
          <a:prstGeom prst="rect">
            <a:avLst/>
          </a:prstGeom>
        </p:spPr>
      </p:pic>
      <p:pic>
        <p:nvPicPr>
          <p:cNvPr id="2" name="図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48875" y="1085850"/>
            <a:ext cx="4101102" cy="3833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3687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475" y="809625"/>
            <a:ext cx="6096000" cy="4686300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970" y="1670049"/>
            <a:ext cx="4150521" cy="3508829"/>
          </a:xfrm>
          <a:prstGeom prst="rect">
            <a:avLst/>
          </a:prstGeom>
        </p:spPr>
      </p:pic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371475" y="157691"/>
            <a:ext cx="7886700" cy="505354"/>
          </a:xfrm>
        </p:spPr>
        <p:txBody>
          <a:bodyPr>
            <a:noAutofit/>
          </a:bodyPr>
          <a:lstStyle/>
          <a:p>
            <a:r>
              <a:rPr kumimoji="1" lang="ja-JP" altLang="en-US" sz="3200" u="none" dirty="0" smtClean="0">
                <a:solidFill>
                  <a:srgbClr val="0070C0"/>
                </a:solidFill>
              </a:rPr>
              <a:t>ＱＧＩＳで</a:t>
            </a:r>
            <a:r>
              <a:rPr lang="ja-JP" altLang="en-US" sz="3200" u="none" dirty="0" smtClean="0">
                <a:solidFill>
                  <a:srgbClr val="0070C0"/>
                </a:solidFill>
              </a:rPr>
              <a:t>データベースを</a:t>
            </a:r>
            <a:r>
              <a:rPr kumimoji="1" lang="ja-JP" altLang="en-US" sz="3200" u="none" dirty="0" smtClean="0">
                <a:solidFill>
                  <a:srgbClr val="0070C0"/>
                </a:solidFill>
              </a:rPr>
              <a:t>読み込む</a:t>
            </a:r>
            <a:endParaRPr kumimoji="1" lang="ja-JP" altLang="en-US" sz="3200" u="none" dirty="0">
              <a:solidFill>
                <a:srgbClr val="0070C0"/>
              </a:solidFill>
            </a:endParaRPr>
          </a:p>
        </p:txBody>
      </p:sp>
      <p:sp>
        <p:nvSpPr>
          <p:cNvPr id="6" name="正方形/長方形 5"/>
          <p:cNvSpPr/>
          <p:nvPr/>
        </p:nvSpPr>
        <p:spPr>
          <a:xfrm>
            <a:off x="2487427" y="1390650"/>
            <a:ext cx="170048" cy="1714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31970" y="1645011"/>
            <a:ext cx="333375" cy="368469"/>
          </a:xfrm>
          <a:prstGeom prst="rect">
            <a:avLst/>
          </a:prstGeom>
        </p:spPr>
      </p:pic>
      <p:sp>
        <p:nvSpPr>
          <p:cNvPr id="2" name="テキスト ボックス 1"/>
          <p:cNvSpPr txBox="1"/>
          <p:nvPr/>
        </p:nvSpPr>
        <p:spPr>
          <a:xfrm>
            <a:off x="2316954" y="1735987"/>
            <a:ext cx="18192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dirty="0" smtClean="0"/>
              <a:t>①　　　</a:t>
            </a:r>
            <a:r>
              <a:rPr lang="ja-JP" altLang="en-US" sz="1600" dirty="0"/>
              <a:t> </a:t>
            </a:r>
            <a:r>
              <a:rPr lang="ja-JP" altLang="en-US" sz="1600" dirty="0" smtClean="0"/>
              <a:t>　をクリック</a:t>
            </a:r>
            <a:endParaRPr kumimoji="1" lang="ja-JP" altLang="en-US" sz="1600" dirty="0"/>
          </a:p>
        </p:txBody>
      </p:sp>
      <p:cxnSp>
        <p:nvCxnSpPr>
          <p:cNvPr id="8" name="直線矢印コネクタ 7"/>
          <p:cNvCxnSpPr/>
          <p:nvPr/>
        </p:nvCxnSpPr>
        <p:spPr>
          <a:xfrm>
            <a:off x="2657475" y="1562100"/>
            <a:ext cx="2238375" cy="3048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正方形/長方形 10"/>
          <p:cNvSpPr/>
          <p:nvPr/>
        </p:nvSpPr>
        <p:spPr>
          <a:xfrm>
            <a:off x="5392552" y="2286000"/>
            <a:ext cx="531998" cy="1714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5658551" y="2734847"/>
            <a:ext cx="18447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b="1" dirty="0" smtClean="0"/>
              <a:t>②新規</a:t>
            </a:r>
            <a:r>
              <a:rPr lang="ja-JP" altLang="en-US" sz="1600" b="1" dirty="0" smtClean="0"/>
              <a:t> をクリック</a:t>
            </a:r>
            <a:endParaRPr kumimoji="1"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8166217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1046" y="164942"/>
            <a:ext cx="3725408" cy="5308915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4207" y="3971018"/>
            <a:ext cx="2209800" cy="1200150"/>
          </a:xfrm>
          <a:prstGeom prst="rect">
            <a:avLst/>
          </a:prstGeom>
        </p:spPr>
      </p:pic>
      <p:sp>
        <p:nvSpPr>
          <p:cNvPr id="2" name="テキスト ボックス 1"/>
          <p:cNvSpPr txBox="1"/>
          <p:nvPr/>
        </p:nvSpPr>
        <p:spPr>
          <a:xfrm>
            <a:off x="5734050" y="790575"/>
            <a:ext cx="278313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dirty="0" smtClean="0"/>
              <a:t>名称　任意</a:t>
            </a:r>
            <a:endParaRPr kumimoji="1" lang="en-US" altLang="ja-JP" sz="1600" dirty="0" smtClean="0"/>
          </a:p>
          <a:p>
            <a:r>
              <a:rPr lang="ja-JP" altLang="en-US" sz="1600" dirty="0" smtClean="0"/>
              <a:t>ホスト　</a:t>
            </a:r>
            <a:r>
              <a:rPr lang="en-US" altLang="ja-JP" sz="1600" dirty="0" smtClean="0"/>
              <a:t>localhost</a:t>
            </a:r>
          </a:p>
          <a:p>
            <a:r>
              <a:rPr kumimoji="1" lang="ja-JP" altLang="en-US" sz="1600" dirty="0" smtClean="0"/>
              <a:t>ポート　</a:t>
            </a:r>
            <a:r>
              <a:rPr kumimoji="1" lang="en-US" altLang="ja-JP" sz="1600" dirty="0" smtClean="0"/>
              <a:t>5433</a:t>
            </a:r>
            <a:r>
              <a:rPr kumimoji="1" lang="ja-JP" altLang="en-US" sz="1600" dirty="0" smtClean="0"/>
              <a:t>（チェックしておく）</a:t>
            </a:r>
            <a:endParaRPr kumimoji="1" lang="en-US" altLang="ja-JP" sz="1600" dirty="0" smtClean="0"/>
          </a:p>
          <a:p>
            <a:r>
              <a:rPr lang="ja-JP" altLang="en-US" sz="1600" dirty="0" smtClean="0"/>
              <a:t>ユーザー名　</a:t>
            </a:r>
            <a:r>
              <a:rPr lang="en-US" altLang="ja-JP" sz="1600" dirty="0" err="1" smtClean="0"/>
              <a:t>postgres</a:t>
            </a:r>
            <a:endParaRPr lang="en-US" altLang="ja-JP" sz="1600" dirty="0" smtClean="0"/>
          </a:p>
          <a:p>
            <a:r>
              <a:rPr kumimoji="1" lang="ja-JP" altLang="en-US" sz="1600" dirty="0" smtClean="0"/>
              <a:t>パスワード　</a:t>
            </a:r>
            <a:r>
              <a:rPr lang="ja-JP" altLang="en-US" sz="1600" dirty="0" smtClean="0"/>
              <a:t>●</a:t>
            </a:r>
            <a:r>
              <a:rPr lang="ja-JP" altLang="en-US" sz="1600" dirty="0"/>
              <a:t> </a:t>
            </a:r>
            <a:r>
              <a:rPr lang="ja-JP" altLang="en-US" sz="1600" dirty="0" smtClean="0"/>
              <a:t>●</a:t>
            </a:r>
            <a:r>
              <a:rPr lang="ja-JP" altLang="en-US" sz="1600" dirty="0"/>
              <a:t> </a:t>
            </a:r>
            <a:r>
              <a:rPr lang="ja-JP" altLang="en-US" sz="1600" dirty="0" smtClean="0"/>
              <a:t>●</a:t>
            </a:r>
            <a:r>
              <a:rPr lang="ja-JP" altLang="en-US" sz="1600" dirty="0"/>
              <a:t> ●</a:t>
            </a:r>
            <a:endParaRPr kumimoji="1" lang="ja-JP" altLang="en-US" sz="1600" dirty="0"/>
          </a:p>
        </p:txBody>
      </p:sp>
      <p:sp>
        <p:nvSpPr>
          <p:cNvPr id="5" name="正方形/長方形 4"/>
          <p:cNvSpPr/>
          <p:nvPr/>
        </p:nvSpPr>
        <p:spPr>
          <a:xfrm>
            <a:off x="3333750" y="2819399"/>
            <a:ext cx="1714500" cy="17145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6" name="直線矢印コネクタ 5"/>
          <p:cNvCxnSpPr/>
          <p:nvPr/>
        </p:nvCxnSpPr>
        <p:spPr>
          <a:xfrm>
            <a:off x="4842874" y="3161392"/>
            <a:ext cx="1729376" cy="126773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正方形/長方形 9"/>
          <p:cNvSpPr/>
          <p:nvPr/>
        </p:nvSpPr>
        <p:spPr>
          <a:xfrm>
            <a:off x="6857736" y="4791074"/>
            <a:ext cx="686064" cy="20955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289799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428625"/>
            <a:ext cx="5791200" cy="4895850"/>
          </a:xfrm>
          <a:prstGeom prst="rect">
            <a:avLst/>
          </a:prstGeom>
        </p:spPr>
      </p:pic>
      <p:sp>
        <p:nvSpPr>
          <p:cNvPr id="3" name="正方形/長方形 2"/>
          <p:cNvSpPr/>
          <p:nvPr/>
        </p:nvSpPr>
        <p:spPr>
          <a:xfrm>
            <a:off x="2162175" y="2162174"/>
            <a:ext cx="5086350" cy="17145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テキスト ボックス 1"/>
          <p:cNvSpPr txBox="1"/>
          <p:nvPr/>
        </p:nvSpPr>
        <p:spPr>
          <a:xfrm>
            <a:off x="5462273" y="2390775"/>
            <a:ext cx="1805302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①　レイヤを選択する</a:t>
            </a:r>
            <a:endParaRPr kumimoji="1" lang="ja-JP" altLang="en-US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4262123" y="5324475"/>
            <a:ext cx="1552028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②　追加をクリック</a:t>
            </a:r>
            <a:endParaRPr kumimoji="1" lang="ja-JP" altLang="en-US" dirty="0"/>
          </a:p>
        </p:txBody>
      </p:sp>
      <p:sp>
        <p:nvSpPr>
          <p:cNvPr id="6" name="正方形/長方形 5"/>
          <p:cNvSpPr/>
          <p:nvPr/>
        </p:nvSpPr>
        <p:spPr>
          <a:xfrm>
            <a:off x="3971925" y="4930332"/>
            <a:ext cx="704850" cy="20364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154110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9978" y="531903"/>
            <a:ext cx="6545943" cy="5032194"/>
          </a:xfrm>
          <a:prstGeom prst="rect">
            <a:avLst/>
          </a:prstGeom>
        </p:spPr>
      </p:pic>
      <p:sp>
        <p:nvSpPr>
          <p:cNvPr id="5" name="正方形/長方形 4"/>
          <p:cNvSpPr/>
          <p:nvPr/>
        </p:nvSpPr>
        <p:spPr>
          <a:xfrm>
            <a:off x="3334750" y="116757"/>
            <a:ext cx="24801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600" b="1" dirty="0" smtClean="0"/>
              <a:t>データベースが表示された</a:t>
            </a:r>
            <a:endParaRPr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8717569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83217" y="699670"/>
            <a:ext cx="4137772" cy="505354"/>
          </a:xfrm>
        </p:spPr>
        <p:txBody>
          <a:bodyPr>
            <a:normAutofit/>
          </a:bodyPr>
          <a:lstStyle/>
          <a:p>
            <a:r>
              <a:rPr lang="en-US" altLang="ja-JP" sz="2000" b="1" u="none" dirty="0" err="1" smtClean="0"/>
              <a:t>PostGIS</a:t>
            </a:r>
            <a:r>
              <a:rPr lang="ja-JP" altLang="en-US" sz="2000" b="1" u="none" dirty="0" smtClean="0"/>
              <a:t>を利用して</a:t>
            </a:r>
            <a:r>
              <a:rPr lang="en-US" altLang="ja-JP" sz="2000" b="1" u="none" dirty="0" smtClean="0"/>
              <a:t>GIS</a:t>
            </a:r>
            <a:r>
              <a:rPr lang="ja-JP" altLang="en-US" sz="2000" b="1" u="none" dirty="0" smtClean="0"/>
              <a:t>データを扱う</a:t>
            </a:r>
            <a:endParaRPr kumimoji="1" lang="ja-JP" altLang="en-US" sz="2000" b="1" u="none" dirty="0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3217" y="1205024"/>
            <a:ext cx="5203825" cy="4000441"/>
          </a:xfrm>
          <a:prstGeom prst="rect">
            <a:avLst/>
          </a:prstGeom>
        </p:spPr>
      </p:pic>
      <p:sp>
        <p:nvSpPr>
          <p:cNvPr id="4" name="テキスト ボックス 3"/>
          <p:cNvSpPr txBox="1"/>
          <p:nvPr/>
        </p:nvSpPr>
        <p:spPr>
          <a:xfrm>
            <a:off x="5476315" y="1205024"/>
            <a:ext cx="3524250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 smtClean="0"/>
              <a:t>[</a:t>
            </a:r>
            <a:r>
              <a:rPr kumimoji="1" lang="ja-JP" altLang="en-US" sz="1400" b="1" dirty="0" smtClean="0"/>
              <a:t>利用データ</a:t>
            </a:r>
            <a:r>
              <a:rPr kumimoji="1" lang="en-US" altLang="ja-JP" sz="1400" b="1" dirty="0" smtClean="0"/>
              <a:t>]</a:t>
            </a:r>
            <a:br>
              <a:rPr kumimoji="1" lang="en-US" altLang="ja-JP" sz="1400" b="1" dirty="0" smtClean="0"/>
            </a:br>
            <a:endParaRPr kumimoji="1" lang="en-US" altLang="ja-JP" sz="1400" b="1" dirty="0" smtClean="0"/>
          </a:p>
          <a:p>
            <a:r>
              <a:rPr lang="ja-JP" altLang="en-US" sz="1400" b="1" dirty="0"/>
              <a:t>国土交通省国土政策局「国土数値</a:t>
            </a:r>
            <a:r>
              <a:rPr lang="ja-JP" altLang="en-US" sz="1400" b="1" dirty="0" smtClean="0"/>
              <a:t>情報東京都行政区画データと全国鉄道データ）</a:t>
            </a:r>
            <a:r>
              <a:rPr lang="ja-JP" altLang="en-US" sz="1400" b="1" dirty="0"/>
              <a:t>」</a:t>
            </a:r>
            <a:r>
              <a:rPr lang="ja-JP" altLang="en-US" sz="1400" b="1" dirty="0" smtClean="0"/>
              <a:t>を</a:t>
            </a:r>
            <a:r>
              <a:rPr lang="en-US" altLang="ja-JP" sz="1400" b="1" dirty="0" smtClean="0"/>
              <a:t>23</a:t>
            </a:r>
            <a:r>
              <a:rPr lang="ja-JP" altLang="en-US" sz="1400" b="1" dirty="0" smtClean="0"/>
              <a:t>区のみのデータに加工し、利用。</a:t>
            </a:r>
            <a:endParaRPr lang="en-US" altLang="ja-JP" sz="1400" b="1" dirty="0" smtClean="0"/>
          </a:p>
          <a:p>
            <a:endParaRPr kumimoji="1" lang="en-US" altLang="ja-JP" sz="1400" b="1" dirty="0"/>
          </a:p>
          <a:p>
            <a:r>
              <a:rPr lang="ja-JP" altLang="en-US" sz="1400" b="1" dirty="0"/>
              <a:t>東京都</a:t>
            </a:r>
            <a:r>
              <a:rPr lang="ja-JP" altLang="en-US" sz="1400" b="1" dirty="0" smtClean="0"/>
              <a:t>オープンデータ　</a:t>
            </a:r>
            <a:endParaRPr lang="en-US" altLang="ja-JP" sz="1400" b="1" dirty="0" smtClean="0"/>
          </a:p>
          <a:p>
            <a:r>
              <a:rPr lang="ja-JP" altLang="en-US" sz="1400" b="1" dirty="0" smtClean="0"/>
              <a:t>地域別人口</a:t>
            </a:r>
            <a:r>
              <a:rPr lang="en-US" altLang="ja-JP" sz="1400" b="1" dirty="0" smtClean="0"/>
              <a:t>.</a:t>
            </a:r>
            <a:r>
              <a:rPr lang="en-US" altLang="ja-JP" sz="1400" b="1" dirty="0" err="1" smtClean="0"/>
              <a:t>xlsx</a:t>
            </a:r>
            <a:r>
              <a:rPr lang="ja-JP" altLang="en-US" sz="1400" b="1" dirty="0" smtClean="0"/>
              <a:t>（</a:t>
            </a:r>
            <a:r>
              <a:rPr lang="en-US" altLang="ja-JP" sz="1000" b="1" dirty="0"/>
              <a:t>【</a:t>
            </a:r>
            <a:r>
              <a:rPr lang="ja-JP" altLang="en-US" sz="1000" b="1" dirty="0"/>
              <a:t>地域別人口　（</a:t>
            </a:r>
            <a:r>
              <a:rPr lang="en-US" altLang="ja-JP" sz="1000" b="1" dirty="0"/>
              <a:t>2-3</a:t>
            </a:r>
            <a:r>
              <a:rPr lang="ja-JP" altLang="en-US" sz="1000" b="1" dirty="0"/>
              <a:t>表）</a:t>
            </a:r>
            <a:r>
              <a:rPr lang="en-US" altLang="ja-JP" sz="1000" b="1" dirty="0"/>
              <a:t>】</a:t>
            </a:r>
            <a:r>
              <a:rPr lang="ja-JP" altLang="en-US" sz="1000" b="1" dirty="0" err="1"/>
              <a:t>、</a:t>
            </a:r>
            <a:r>
              <a:rPr lang="ja-JP" altLang="en-US" sz="1000" b="1" dirty="0"/>
              <a:t>東京都、クリエイティブ・コモンズ・ライセンス 表示 </a:t>
            </a:r>
            <a:r>
              <a:rPr lang="en-US" altLang="ja-JP" sz="1000" b="1" dirty="0"/>
              <a:t>2.1</a:t>
            </a:r>
            <a:r>
              <a:rPr lang="ja-JP" altLang="en-US" sz="1000" b="1" dirty="0"/>
              <a:t>（</a:t>
            </a:r>
            <a:r>
              <a:rPr lang="en-US" altLang="ja-JP" sz="1000" b="1" dirty="0"/>
              <a:t>http://creativecommons.org/licenses/by/2.1/jp/</a:t>
            </a:r>
            <a:r>
              <a:rPr lang="ja-JP" altLang="en-US" sz="1000" b="1" dirty="0" smtClean="0"/>
              <a:t>）</a:t>
            </a:r>
            <a:endParaRPr lang="en-US" altLang="ja-JP" sz="1000" b="1" dirty="0"/>
          </a:p>
          <a:p>
            <a:r>
              <a:rPr lang="ja-JP" altLang="en-US" sz="1100" b="1" dirty="0" smtClean="0"/>
              <a:t>）</a:t>
            </a:r>
            <a:r>
              <a:rPr lang="ja-JP" altLang="en-US" sz="1400" b="1" dirty="0" smtClean="0"/>
              <a:t>を利用し、平成</a:t>
            </a:r>
            <a:r>
              <a:rPr lang="en-US" altLang="ja-JP" sz="1400" b="1" dirty="0" smtClean="0"/>
              <a:t>25</a:t>
            </a:r>
            <a:r>
              <a:rPr lang="ja-JP" altLang="en-US" sz="1400" b="1" dirty="0" smtClean="0"/>
              <a:t>年</a:t>
            </a:r>
            <a:r>
              <a:rPr lang="en-US" altLang="ja-JP" sz="1400" b="1" dirty="0" smtClean="0"/>
              <a:t>1</a:t>
            </a:r>
            <a:r>
              <a:rPr lang="ja-JP" altLang="en-US" sz="1400" b="1" dirty="0" smtClean="0"/>
              <a:t>月人口を</a:t>
            </a:r>
            <a:r>
              <a:rPr lang="en-US" altLang="ja-JP" sz="1400" b="1" dirty="0" smtClean="0"/>
              <a:t>csv</a:t>
            </a:r>
            <a:r>
              <a:rPr lang="ja-JP" altLang="en-US" sz="1400" b="1" dirty="0" smtClean="0"/>
              <a:t>に加工したものを利用。</a:t>
            </a:r>
            <a:endParaRPr lang="en-US" altLang="ja-JP" sz="1400" b="1" dirty="0" smtClean="0"/>
          </a:p>
          <a:p>
            <a:endParaRPr kumimoji="1" lang="en-US" altLang="ja-JP" sz="1400" b="1" dirty="0"/>
          </a:p>
        </p:txBody>
      </p:sp>
      <p:sp>
        <p:nvSpPr>
          <p:cNvPr id="5" name="正方形/長方形 4"/>
          <p:cNvSpPr/>
          <p:nvPr/>
        </p:nvSpPr>
        <p:spPr>
          <a:xfrm>
            <a:off x="5476315" y="4079084"/>
            <a:ext cx="3377848" cy="182101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dirty="0" smtClean="0"/>
              <a:t>[</a:t>
            </a:r>
            <a:r>
              <a:rPr lang="ja-JP" altLang="en-US" b="1" dirty="0" smtClean="0"/>
              <a:t>実習</a:t>
            </a:r>
            <a:r>
              <a:rPr lang="ja-JP" altLang="en-US" b="1" dirty="0"/>
              <a:t>内容</a:t>
            </a:r>
            <a:r>
              <a:rPr lang="en-US" altLang="ja-JP" b="1" dirty="0" smtClean="0"/>
              <a:t>]</a:t>
            </a:r>
          </a:p>
          <a:p>
            <a:endParaRPr lang="en-US" altLang="ja-JP" b="1" dirty="0"/>
          </a:p>
          <a:p>
            <a:r>
              <a:rPr lang="ja-JP" altLang="en-US" b="1" dirty="0" smtClean="0"/>
              <a:t>①　データベースの作成とテーブルの</a:t>
            </a:r>
            <a:r>
              <a:rPr lang="ja-JP" altLang="en-US" b="1" dirty="0"/>
              <a:t>表示</a:t>
            </a:r>
            <a:endParaRPr lang="en-US" altLang="ja-JP" b="1" dirty="0"/>
          </a:p>
          <a:p>
            <a:r>
              <a:rPr lang="ja-JP" altLang="en-US" b="1" dirty="0" smtClean="0"/>
              <a:t>②　属性検索</a:t>
            </a:r>
            <a:endParaRPr lang="en-US" altLang="ja-JP" b="1" dirty="0" smtClean="0"/>
          </a:p>
          <a:p>
            <a:r>
              <a:rPr lang="ja-JP" altLang="en-US" b="1" dirty="0" smtClean="0"/>
              <a:t>③</a:t>
            </a:r>
            <a:r>
              <a:rPr lang="ja-JP" altLang="en-US" b="1" dirty="0"/>
              <a:t>　</a:t>
            </a:r>
            <a:r>
              <a:rPr lang="ja-JP" altLang="en-US" b="1" dirty="0" smtClean="0"/>
              <a:t>空間</a:t>
            </a:r>
            <a:r>
              <a:rPr lang="ja-JP" altLang="en-US" b="1" dirty="0"/>
              <a:t>検索</a:t>
            </a:r>
            <a:endParaRPr lang="en-US" altLang="ja-JP" b="1" dirty="0" smtClean="0"/>
          </a:p>
          <a:p>
            <a:r>
              <a:rPr lang="ja-JP" altLang="en-US" b="1" dirty="0" smtClean="0"/>
              <a:t>④　空間結合</a:t>
            </a:r>
            <a:endParaRPr lang="en-US" altLang="ja-JP" b="1" dirty="0" smtClean="0"/>
          </a:p>
          <a:p>
            <a:r>
              <a:rPr lang="ja-JP" altLang="en-US" b="1" dirty="0" smtClean="0"/>
              <a:t>⑤　</a:t>
            </a:r>
            <a:r>
              <a:rPr lang="en-US" altLang="ja-JP" b="1" dirty="0" smtClean="0"/>
              <a:t>23</a:t>
            </a:r>
            <a:r>
              <a:rPr lang="ja-JP" altLang="en-US" b="1" dirty="0" smtClean="0"/>
              <a:t>区内の駅密度を計算し</a:t>
            </a:r>
            <a:r>
              <a:rPr lang="en-US" altLang="ja-JP" b="1" dirty="0" smtClean="0"/>
              <a:t>QGIS</a:t>
            </a:r>
            <a:r>
              <a:rPr lang="ja-JP" altLang="en-US" b="1" dirty="0" smtClean="0"/>
              <a:t>で表示</a:t>
            </a:r>
            <a:endParaRPr lang="en-US" altLang="ja-JP" b="1" dirty="0" smtClean="0"/>
          </a:p>
          <a:p>
            <a:endParaRPr lang="en-US" altLang="ja-JP" b="1" dirty="0"/>
          </a:p>
        </p:txBody>
      </p:sp>
      <p:sp>
        <p:nvSpPr>
          <p:cNvPr id="6" name="正方形/長方形 5"/>
          <p:cNvSpPr/>
          <p:nvPr/>
        </p:nvSpPr>
        <p:spPr>
          <a:xfrm>
            <a:off x="183217" y="134316"/>
            <a:ext cx="326082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3200" u="sng" dirty="0" smtClean="0">
                <a:solidFill>
                  <a:srgbClr val="0070C0"/>
                </a:solidFill>
              </a:rPr>
              <a:t>空間</a:t>
            </a:r>
            <a:r>
              <a:rPr lang="ja-JP" altLang="en-US" sz="3200" u="sng" dirty="0">
                <a:solidFill>
                  <a:srgbClr val="0070C0"/>
                </a:solidFill>
              </a:rPr>
              <a:t>データベース</a:t>
            </a: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98387" y="247750"/>
            <a:ext cx="2581301" cy="522171"/>
          </a:xfrm>
          <a:prstGeom prst="rect">
            <a:avLst/>
          </a:prstGeom>
        </p:spPr>
      </p:pic>
      <p:sp>
        <p:nvSpPr>
          <p:cNvPr id="8" name="テキスト ボックス 7"/>
          <p:cNvSpPr txBox="1"/>
          <p:nvPr/>
        </p:nvSpPr>
        <p:spPr>
          <a:xfrm>
            <a:off x="5719845" y="26162"/>
            <a:ext cx="109517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100" b="1" dirty="0" smtClean="0"/>
              <a:t>サンプルデータ</a:t>
            </a:r>
            <a:endParaRPr kumimoji="1" lang="ja-JP" altLang="en-US" sz="1100" b="1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5541501" y="769921"/>
            <a:ext cx="3393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900" b="1" dirty="0" smtClean="0"/>
              <a:t>テーブル結合→面積計算をして上のような属性をもつデータを作成</a:t>
            </a:r>
            <a:endParaRPr kumimoji="1" lang="en-US" altLang="ja-JP" sz="900" b="1" dirty="0" smtClean="0"/>
          </a:p>
          <a:p>
            <a:r>
              <a:rPr lang="ja-JP" altLang="en-US" sz="900" b="1" dirty="0" smtClean="0"/>
              <a:t>（エンコードは、</a:t>
            </a:r>
            <a:r>
              <a:rPr lang="en-US" altLang="ja-JP" sz="900" b="1" dirty="0" smtClean="0"/>
              <a:t>UTF-8</a:t>
            </a:r>
            <a:r>
              <a:rPr lang="ja-JP" altLang="en-US" sz="900" b="1" dirty="0" smtClean="0"/>
              <a:t>）</a:t>
            </a:r>
            <a:endParaRPr kumimoji="1" lang="ja-JP" altLang="en-US" sz="900" b="1" dirty="0"/>
          </a:p>
        </p:txBody>
      </p:sp>
    </p:spTree>
    <p:extLst>
      <p:ext uri="{BB962C8B-B14F-4D97-AF65-F5344CB8AC3E}">
        <p14:creationId xmlns:p14="http://schemas.microsoft.com/office/powerpoint/2010/main" val="40576314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ja-JP" altLang="en-US" sz="3200" u="none" dirty="0" smtClean="0">
                <a:solidFill>
                  <a:srgbClr val="0070C0"/>
                </a:solidFill>
              </a:rPr>
              <a:t>②　属性検索</a:t>
            </a:r>
            <a:endParaRPr kumimoji="1" lang="ja-JP" altLang="en-US" sz="3200" u="none" dirty="0">
              <a:solidFill>
                <a:srgbClr val="0070C0"/>
              </a:solidFill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8847" y="1057275"/>
            <a:ext cx="4113562" cy="3162300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4755" y="1457324"/>
            <a:ext cx="5410743" cy="4159509"/>
          </a:xfrm>
          <a:prstGeom prst="rect">
            <a:avLst/>
          </a:prstGeom>
        </p:spPr>
      </p:pic>
      <p:sp>
        <p:nvSpPr>
          <p:cNvPr id="5" name="正方形/長方形 4"/>
          <p:cNvSpPr/>
          <p:nvPr/>
        </p:nvSpPr>
        <p:spPr>
          <a:xfrm>
            <a:off x="961761" y="1162050"/>
            <a:ext cx="143139" cy="16959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6" name="直線矢印コネクタ 5"/>
          <p:cNvCxnSpPr/>
          <p:nvPr/>
        </p:nvCxnSpPr>
        <p:spPr>
          <a:xfrm>
            <a:off x="1104900" y="1246849"/>
            <a:ext cx="1362075" cy="67720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テキスト ボックス 9"/>
          <p:cNvSpPr txBox="1"/>
          <p:nvPr/>
        </p:nvSpPr>
        <p:spPr>
          <a:xfrm>
            <a:off x="3657600" y="2838450"/>
            <a:ext cx="2456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800" b="1" dirty="0" smtClean="0">
                <a:solidFill>
                  <a:srgbClr val="FFC000"/>
                </a:solidFill>
              </a:rPr>
              <a:t>ここに</a:t>
            </a:r>
            <a:r>
              <a:rPr kumimoji="1" lang="en-US" altLang="ja-JP" sz="1800" b="1" dirty="0" smtClean="0">
                <a:solidFill>
                  <a:srgbClr val="FFC000"/>
                </a:solidFill>
              </a:rPr>
              <a:t>SQL</a:t>
            </a:r>
            <a:r>
              <a:rPr kumimoji="1" lang="ja-JP" altLang="en-US" sz="1800" b="1" dirty="0" smtClean="0">
                <a:solidFill>
                  <a:srgbClr val="FFC000"/>
                </a:solidFill>
              </a:rPr>
              <a:t>文を入力する</a:t>
            </a:r>
            <a:endParaRPr kumimoji="1" lang="ja-JP" altLang="en-US" sz="1800" b="1" dirty="0">
              <a:solidFill>
                <a:srgbClr val="FFC000"/>
              </a:solidFill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3657600" y="4857749"/>
            <a:ext cx="3584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800" b="1" dirty="0" smtClean="0">
                <a:solidFill>
                  <a:srgbClr val="FFC000"/>
                </a:solidFill>
              </a:rPr>
              <a:t>検索結果や計算結果が表示される</a:t>
            </a:r>
            <a:endParaRPr kumimoji="1" lang="ja-JP" altLang="en-US" sz="1800" b="1" dirty="0">
              <a:solidFill>
                <a:srgbClr val="FFC000"/>
              </a:solidFill>
            </a:endParaRPr>
          </a:p>
        </p:txBody>
      </p:sp>
      <p:sp>
        <p:nvSpPr>
          <p:cNvPr id="12" name="正方形/長方形 11"/>
          <p:cNvSpPr/>
          <p:nvPr/>
        </p:nvSpPr>
        <p:spPr>
          <a:xfrm>
            <a:off x="2664755" y="2009774"/>
            <a:ext cx="4317070" cy="2295525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2664754" y="4305299"/>
            <a:ext cx="5410743" cy="1311534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526968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ja-JP" altLang="en-US" sz="3200" u="none" dirty="0" smtClean="0">
                <a:solidFill>
                  <a:srgbClr val="0070C0"/>
                </a:solidFill>
              </a:rPr>
              <a:t>よく使う</a:t>
            </a:r>
            <a:r>
              <a:rPr lang="en-US" altLang="ja-JP" sz="3200" u="none" dirty="0" smtClean="0">
                <a:solidFill>
                  <a:srgbClr val="0070C0"/>
                </a:solidFill>
              </a:rPr>
              <a:t>SQL</a:t>
            </a:r>
            <a:r>
              <a:rPr lang="ja-JP" altLang="en-US" sz="3200" u="none" dirty="0" smtClean="0">
                <a:solidFill>
                  <a:srgbClr val="0070C0"/>
                </a:solidFill>
              </a:rPr>
              <a:t>文</a:t>
            </a:r>
            <a:endParaRPr kumimoji="1" lang="ja-JP" altLang="en-US" sz="3200" u="none" dirty="0">
              <a:solidFill>
                <a:srgbClr val="0070C0"/>
              </a:solidFill>
            </a:endParaRPr>
          </a:p>
        </p:txBody>
      </p:sp>
      <p:sp>
        <p:nvSpPr>
          <p:cNvPr id="3" name="テキスト ボックス 2"/>
          <p:cNvSpPr txBox="1"/>
          <p:nvPr/>
        </p:nvSpPr>
        <p:spPr>
          <a:xfrm>
            <a:off x="800660" y="1387849"/>
            <a:ext cx="26463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 smtClean="0"/>
              <a:t>SLECT</a:t>
            </a:r>
            <a:r>
              <a:rPr lang="ja-JP" altLang="en-US" sz="2400" dirty="0"/>
              <a:t> ・・・・・ </a:t>
            </a:r>
            <a:r>
              <a:rPr lang="ja-JP" altLang="en-US" sz="2400" dirty="0" smtClean="0"/>
              <a:t>列名</a:t>
            </a:r>
            <a:r>
              <a:rPr kumimoji="1" lang="ja-JP" altLang="en-US" sz="2400" dirty="0" smtClean="0"/>
              <a:t>　</a:t>
            </a:r>
            <a:endParaRPr kumimoji="1" lang="ja-JP" altLang="en-US" sz="2400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800660" y="1915429"/>
            <a:ext cx="33876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 smtClean="0"/>
              <a:t>FROM</a:t>
            </a:r>
            <a:r>
              <a:rPr kumimoji="1" lang="ja-JP" altLang="en-US" sz="2400" dirty="0" smtClean="0"/>
              <a:t>　・・・・・テーブル名</a:t>
            </a:r>
            <a:endParaRPr kumimoji="1" lang="ja-JP" altLang="en-US" sz="2400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800660" y="2473146"/>
            <a:ext cx="83952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 smtClean="0"/>
              <a:t>WHERE</a:t>
            </a:r>
            <a:r>
              <a:rPr kumimoji="1" lang="ja-JP" altLang="en-US" sz="2400" dirty="0" smtClean="0"/>
              <a:t>　・・・・条件</a:t>
            </a:r>
            <a:r>
              <a:rPr lang="ja-JP" altLang="en-US" sz="2400" dirty="0" smtClean="0"/>
              <a:t>の指定（表示するデータの選択）　列＝値など</a:t>
            </a:r>
            <a:endParaRPr kumimoji="1" lang="ja-JP" altLang="en-US" sz="2400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371475" y="5072467"/>
            <a:ext cx="78947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 smtClean="0"/>
              <a:t>(</a:t>
            </a:r>
            <a:r>
              <a:rPr kumimoji="1" lang="ja-JP" altLang="en-US" sz="2400" dirty="0" smtClean="0"/>
              <a:t>　チェック　　　</a:t>
            </a:r>
            <a:r>
              <a:rPr kumimoji="1" lang="en-US" altLang="ja-JP" sz="2400" dirty="0" smtClean="0"/>
              <a:t>GROUP BY</a:t>
            </a:r>
            <a:r>
              <a:rPr kumimoji="1" lang="ja-JP" altLang="en-US" sz="2400" dirty="0" smtClean="0"/>
              <a:t>　・・・・</a:t>
            </a:r>
            <a:r>
              <a:rPr kumimoji="1" lang="en-US" altLang="ja-JP" sz="2400" dirty="0" smtClean="0"/>
              <a:t> </a:t>
            </a:r>
            <a:r>
              <a:rPr kumimoji="1" lang="ja-JP" altLang="en-US" sz="2400" dirty="0" smtClean="0"/>
              <a:t>グループ化する集約関数）</a:t>
            </a:r>
            <a:endParaRPr kumimoji="1" lang="ja-JP" altLang="en-US" sz="2400" dirty="0"/>
          </a:p>
        </p:txBody>
      </p:sp>
      <p:sp>
        <p:nvSpPr>
          <p:cNvPr id="7" name="正方形/長方形 6"/>
          <p:cNvSpPr/>
          <p:nvPr/>
        </p:nvSpPr>
        <p:spPr>
          <a:xfrm>
            <a:off x="371475" y="893226"/>
            <a:ext cx="86565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b="1" dirty="0">
                <a:solidFill>
                  <a:srgbClr val="333333"/>
                </a:solidFill>
                <a:latin typeface="MS PGothic" panose="020B0600070205080204" pitchFamily="50" charset="-128"/>
                <a:ea typeface="MS PGothic" panose="020B0600070205080204" pitchFamily="50" charset="-128"/>
              </a:rPr>
              <a:t>SELECT</a:t>
            </a:r>
            <a:r>
              <a:rPr lang="ja-JP" altLang="en-US" sz="2400" b="1" dirty="0" smtClean="0">
                <a:solidFill>
                  <a:srgbClr val="333333"/>
                </a:solidFill>
                <a:latin typeface="MS PGothic" panose="020B0600070205080204" pitchFamily="50" charset="-128"/>
                <a:ea typeface="MS PGothic" panose="020B0600070205080204" pitchFamily="50" charset="-128"/>
              </a:rPr>
              <a:t>文</a:t>
            </a:r>
            <a:r>
              <a:rPr lang="ja-JP" altLang="en-US" sz="2400" dirty="0"/>
              <a:t>・・・・・</a:t>
            </a:r>
            <a:r>
              <a:rPr lang="en-US" altLang="ja-JP" sz="2400" dirty="0"/>
              <a:t>DB</a:t>
            </a:r>
            <a:r>
              <a:rPr lang="ja-JP" altLang="en-US" sz="2400" dirty="0"/>
              <a:t>のテーブルからデータを検索し、取得</a:t>
            </a:r>
            <a:r>
              <a:rPr lang="ja-JP" altLang="en-US" sz="2400" dirty="0" smtClean="0"/>
              <a:t>する文</a:t>
            </a:r>
            <a:endParaRPr lang="ja-JP" altLang="en-US" sz="2400" dirty="0"/>
          </a:p>
        </p:txBody>
      </p:sp>
      <p:sp>
        <p:nvSpPr>
          <p:cNvPr id="8" name="正方形/長方形 7"/>
          <p:cNvSpPr/>
          <p:nvPr/>
        </p:nvSpPr>
        <p:spPr>
          <a:xfrm>
            <a:off x="111758" y="1746152"/>
            <a:ext cx="66236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050" b="1" dirty="0" smtClean="0">
                <a:solidFill>
                  <a:srgbClr val="FFC000"/>
                </a:solidFill>
              </a:rPr>
              <a:t>SLECT</a:t>
            </a:r>
            <a:r>
              <a:rPr lang="ja-JP" altLang="en-US" sz="1050" b="1" dirty="0" smtClean="0">
                <a:solidFill>
                  <a:srgbClr val="FFC000"/>
                </a:solidFill>
              </a:rPr>
              <a:t>句</a:t>
            </a:r>
            <a:endParaRPr lang="ja-JP" altLang="en-US" sz="1050" b="1" dirty="0">
              <a:solidFill>
                <a:srgbClr val="FFC000"/>
              </a:solidFill>
            </a:endParaRPr>
          </a:p>
        </p:txBody>
      </p:sp>
      <p:sp>
        <p:nvSpPr>
          <p:cNvPr id="9" name="正方形/長方形 8"/>
          <p:cNvSpPr/>
          <p:nvPr/>
        </p:nvSpPr>
        <p:spPr>
          <a:xfrm>
            <a:off x="125028" y="2342341"/>
            <a:ext cx="732893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050" b="1" dirty="0" smtClean="0">
                <a:solidFill>
                  <a:srgbClr val="FFC000"/>
                </a:solidFill>
              </a:rPr>
              <a:t>WHERE</a:t>
            </a:r>
            <a:r>
              <a:rPr lang="ja-JP" altLang="en-US" sz="1050" b="1" dirty="0" smtClean="0">
                <a:solidFill>
                  <a:srgbClr val="FFC000"/>
                </a:solidFill>
              </a:rPr>
              <a:t>句</a:t>
            </a:r>
            <a:endParaRPr lang="ja-JP" altLang="en-US" sz="1050" b="1" dirty="0">
              <a:solidFill>
                <a:srgbClr val="FFC000"/>
              </a:solidFill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2221340" y="2967769"/>
            <a:ext cx="6806672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dirty="0" smtClean="0"/>
              <a:t>列　＝　値　・・・　　</a:t>
            </a:r>
            <a:r>
              <a:rPr lang="ja-JP" altLang="en-US" sz="1600" dirty="0" smtClean="0"/>
              <a:t>列が値と一致するものを抽出</a:t>
            </a:r>
            <a:endParaRPr lang="en-US" altLang="ja-JP" sz="1600" dirty="0" smtClean="0"/>
          </a:p>
          <a:p>
            <a:r>
              <a:rPr lang="ja-JP" altLang="en-US" sz="1600" dirty="0" smtClean="0"/>
              <a:t>列　＞＝　</a:t>
            </a:r>
            <a:r>
              <a:rPr kumimoji="1" lang="ja-JP" altLang="en-US" sz="1600" dirty="0" smtClean="0"/>
              <a:t>値　・・・　列が値（数値）より大きいものを抽出</a:t>
            </a:r>
            <a:endParaRPr kumimoji="1" lang="en-US" altLang="ja-JP" sz="1600" dirty="0" smtClean="0"/>
          </a:p>
          <a:p>
            <a:r>
              <a:rPr lang="ja-JP" altLang="en-US" sz="1600" dirty="0"/>
              <a:t>列　</a:t>
            </a:r>
            <a:r>
              <a:rPr lang="ja-JP" altLang="en-US" sz="1600" dirty="0" smtClean="0"/>
              <a:t>＜＝</a:t>
            </a:r>
            <a:r>
              <a:rPr lang="ja-JP" altLang="en-US" sz="1600" dirty="0"/>
              <a:t>　値　・・・　列が値（数値）</a:t>
            </a:r>
            <a:r>
              <a:rPr lang="ja-JP" altLang="en-US" sz="1600" dirty="0" smtClean="0"/>
              <a:t>より小さい</a:t>
            </a:r>
            <a:r>
              <a:rPr lang="ja-JP" altLang="en-US" sz="1600" dirty="0"/>
              <a:t>ものを抽出</a:t>
            </a:r>
            <a:endParaRPr lang="en-US" altLang="ja-JP" sz="1600" dirty="0"/>
          </a:p>
          <a:p>
            <a:endParaRPr lang="en-US" altLang="ja-JP" sz="1600" dirty="0" smtClean="0"/>
          </a:p>
          <a:p>
            <a:r>
              <a:rPr lang="en-US" altLang="ja-JP" sz="1600" dirty="0" smtClean="0"/>
              <a:t>※ </a:t>
            </a:r>
            <a:r>
              <a:rPr lang="ja-JP" altLang="en-US" sz="1600" dirty="0" smtClean="0"/>
              <a:t>他に良く使うもの</a:t>
            </a:r>
            <a:r>
              <a:rPr lang="en-US" altLang="ja-JP" sz="1600" dirty="0" smtClean="0"/>
              <a:t/>
            </a:r>
            <a:br>
              <a:rPr lang="en-US" altLang="ja-JP" sz="1600" dirty="0" smtClean="0"/>
            </a:br>
            <a:r>
              <a:rPr lang="ja-JP" altLang="en-US" sz="1600" dirty="0" smtClean="0"/>
              <a:t>　　</a:t>
            </a:r>
            <a:r>
              <a:rPr lang="en-US" altLang="ja-JP" sz="1600" dirty="0" smtClean="0"/>
              <a:t>AND </a:t>
            </a:r>
            <a:r>
              <a:rPr lang="ja-JP" altLang="en-US" sz="1600" dirty="0" smtClean="0"/>
              <a:t>　</a:t>
            </a:r>
            <a:r>
              <a:rPr lang="en-US" altLang="ja-JP" sz="1600" dirty="0" smtClean="0"/>
              <a:t>a=b</a:t>
            </a:r>
            <a:r>
              <a:rPr lang="ja-JP" altLang="en-US" sz="1600" dirty="0" smtClean="0"/>
              <a:t>　</a:t>
            </a:r>
            <a:r>
              <a:rPr lang="en-US" altLang="ja-JP" sz="1600" dirty="0" smtClean="0"/>
              <a:t>and  c&gt;=</a:t>
            </a:r>
            <a:r>
              <a:rPr lang="en-US" altLang="ja-JP" sz="1600" dirty="0"/>
              <a:t>d</a:t>
            </a:r>
            <a:r>
              <a:rPr lang="en-US" altLang="ja-JP" sz="1600" dirty="0" smtClean="0"/>
              <a:t> a</a:t>
            </a:r>
            <a:r>
              <a:rPr lang="ja-JP" altLang="en-US" sz="1600" dirty="0" smtClean="0"/>
              <a:t>が</a:t>
            </a:r>
            <a:r>
              <a:rPr lang="en-US" altLang="ja-JP" sz="1600" dirty="0" smtClean="0"/>
              <a:t>b</a:t>
            </a:r>
            <a:r>
              <a:rPr lang="ja-JP" altLang="en-US" sz="1600" dirty="0" smtClean="0"/>
              <a:t>と一致していて</a:t>
            </a:r>
            <a:r>
              <a:rPr lang="en-US" altLang="ja-JP" sz="1600" dirty="0"/>
              <a:t>c</a:t>
            </a:r>
            <a:r>
              <a:rPr lang="ja-JP" altLang="en-US" sz="1600" dirty="0" smtClean="0"/>
              <a:t>が</a:t>
            </a:r>
            <a:r>
              <a:rPr lang="en-US" altLang="ja-JP" sz="1600" dirty="0"/>
              <a:t>d</a:t>
            </a:r>
            <a:r>
              <a:rPr lang="en-US" altLang="ja-JP" sz="1600" dirty="0" smtClean="0"/>
              <a:t>(</a:t>
            </a:r>
            <a:r>
              <a:rPr lang="ja-JP" altLang="en-US" sz="1600" dirty="0" smtClean="0"/>
              <a:t>数値</a:t>
            </a:r>
            <a:r>
              <a:rPr lang="en-US" altLang="ja-JP" sz="1600" dirty="0" smtClean="0"/>
              <a:t>)</a:t>
            </a:r>
            <a:r>
              <a:rPr lang="ja-JP" altLang="en-US" sz="1600" dirty="0" smtClean="0"/>
              <a:t>以上のもの</a:t>
            </a:r>
            <a:endParaRPr lang="en-US" altLang="ja-JP" sz="1600" dirty="0" smtClean="0"/>
          </a:p>
          <a:p>
            <a:r>
              <a:rPr lang="ja-JP" altLang="en-US" sz="1600" dirty="0" smtClean="0"/>
              <a:t>　　</a:t>
            </a:r>
            <a:r>
              <a:rPr lang="en-US" altLang="ja-JP" sz="1600" dirty="0" smtClean="0"/>
              <a:t>OR</a:t>
            </a:r>
            <a:r>
              <a:rPr lang="ja-JP" altLang="en-US" sz="1600" dirty="0" smtClean="0"/>
              <a:t>　　</a:t>
            </a:r>
            <a:r>
              <a:rPr lang="en-US" altLang="ja-JP" sz="1600" dirty="0"/>
              <a:t> </a:t>
            </a:r>
            <a:r>
              <a:rPr lang="en-US" altLang="ja-JP" sz="1600" dirty="0" smtClean="0"/>
              <a:t>a=b</a:t>
            </a:r>
            <a:r>
              <a:rPr lang="ja-JP" altLang="en-US" sz="1600" dirty="0" smtClean="0"/>
              <a:t>　</a:t>
            </a:r>
            <a:r>
              <a:rPr lang="en-US" altLang="ja-JP" sz="1600" dirty="0" smtClean="0"/>
              <a:t>and  </a:t>
            </a:r>
            <a:r>
              <a:rPr lang="en-US" altLang="ja-JP" sz="1600" dirty="0"/>
              <a:t>c&gt;=d a</a:t>
            </a:r>
            <a:r>
              <a:rPr lang="ja-JP" altLang="en-US" sz="1600" dirty="0"/>
              <a:t>が</a:t>
            </a:r>
            <a:r>
              <a:rPr lang="en-US" altLang="ja-JP" sz="1600" dirty="0"/>
              <a:t>b</a:t>
            </a:r>
            <a:r>
              <a:rPr lang="ja-JP" altLang="en-US" sz="1600" dirty="0"/>
              <a:t>と一致して</a:t>
            </a:r>
            <a:r>
              <a:rPr lang="ja-JP" altLang="en-US" sz="1600" dirty="0" smtClean="0"/>
              <a:t>いるか</a:t>
            </a:r>
            <a:r>
              <a:rPr lang="en-US" altLang="ja-JP" sz="1600" dirty="0" smtClean="0"/>
              <a:t>c</a:t>
            </a:r>
            <a:r>
              <a:rPr lang="ja-JP" altLang="en-US" sz="1600" dirty="0"/>
              <a:t>が</a:t>
            </a:r>
            <a:r>
              <a:rPr lang="en-US" altLang="ja-JP" sz="1600" dirty="0"/>
              <a:t>d(</a:t>
            </a:r>
            <a:r>
              <a:rPr lang="ja-JP" altLang="en-US" sz="1600" dirty="0"/>
              <a:t>数値</a:t>
            </a:r>
            <a:r>
              <a:rPr lang="en-US" altLang="ja-JP" sz="1600" dirty="0"/>
              <a:t>)</a:t>
            </a:r>
            <a:r>
              <a:rPr lang="ja-JP" altLang="en-US" sz="1600" dirty="0"/>
              <a:t>以上の</a:t>
            </a:r>
            <a:r>
              <a:rPr lang="ja-JP" altLang="en-US" sz="1600" dirty="0" smtClean="0"/>
              <a:t>もの</a:t>
            </a:r>
            <a:endParaRPr lang="en-US" altLang="ja-JP" sz="1600" dirty="0" smtClean="0"/>
          </a:p>
          <a:p>
            <a:r>
              <a:rPr lang="ja-JP" altLang="en-US" sz="1600" dirty="0"/>
              <a:t>　</a:t>
            </a:r>
            <a:r>
              <a:rPr lang="ja-JP" altLang="en-US" sz="1600" dirty="0" smtClean="0"/>
              <a:t>　</a:t>
            </a:r>
            <a:r>
              <a:rPr lang="en-US" altLang="ja-JP" sz="1600" dirty="0" smtClean="0"/>
              <a:t>LIKE</a:t>
            </a:r>
            <a:r>
              <a:rPr lang="ja-JP" altLang="en-US" sz="1600" dirty="0" smtClean="0"/>
              <a:t>　  </a:t>
            </a:r>
            <a:r>
              <a:rPr lang="en-US" altLang="ja-JP" sz="1600" dirty="0" smtClean="0"/>
              <a:t>a</a:t>
            </a:r>
            <a:r>
              <a:rPr lang="ja-JP" altLang="en-US" sz="1600" dirty="0" smtClean="0"/>
              <a:t>＝ </a:t>
            </a:r>
            <a:r>
              <a:rPr lang="en-US" altLang="ja-JP" sz="1600" dirty="0" smtClean="0"/>
              <a:t>LIKE </a:t>
            </a:r>
            <a:r>
              <a:rPr lang="ja-JP" altLang="en-US" sz="1600" dirty="0" smtClean="0"/>
              <a:t>‘新％’</a:t>
            </a:r>
            <a:r>
              <a:rPr lang="en-US" altLang="ja-JP" sz="1600" dirty="0" smtClean="0"/>
              <a:t>a</a:t>
            </a:r>
            <a:r>
              <a:rPr lang="ja-JP" altLang="en-US" sz="1600" dirty="0" smtClean="0"/>
              <a:t>列に含まれる新○○を抽出する　あいまい検索</a:t>
            </a:r>
            <a:endParaRPr lang="en-US" altLang="ja-JP" sz="1600" dirty="0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3345877" y="4417642"/>
            <a:ext cx="1847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7255272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5949" y="833629"/>
            <a:ext cx="5645693" cy="4340127"/>
          </a:xfrm>
          <a:prstGeom prst="rect">
            <a:avLst/>
          </a:prstGeom>
        </p:spPr>
      </p:pic>
      <p:sp>
        <p:nvSpPr>
          <p:cNvPr id="6" name="正方形/長方形 5"/>
          <p:cNvSpPr/>
          <p:nvPr/>
        </p:nvSpPr>
        <p:spPr>
          <a:xfrm>
            <a:off x="158961" y="51068"/>
            <a:ext cx="763863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3200" b="1" dirty="0" smtClean="0">
                <a:solidFill>
                  <a:srgbClr val="0070C0"/>
                </a:solidFill>
              </a:rPr>
              <a:t>DB</a:t>
            </a:r>
            <a:r>
              <a:rPr lang="ja-JP" altLang="en-US" sz="3200" b="1" dirty="0" smtClean="0">
                <a:solidFill>
                  <a:srgbClr val="0070C0"/>
                </a:solidFill>
              </a:rPr>
              <a:t>に問い合わせて、テーブルの中身をみる</a:t>
            </a:r>
            <a:endParaRPr lang="ja-JP" altLang="en-US" sz="3200" b="1" dirty="0">
              <a:solidFill>
                <a:srgbClr val="0070C0"/>
              </a:solidFill>
            </a:endParaRPr>
          </a:p>
        </p:txBody>
      </p:sp>
      <p:sp>
        <p:nvSpPr>
          <p:cNvPr id="8" name="正方形/長方形 7"/>
          <p:cNvSpPr/>
          <p:nvPr/>
        </p:nvSpPr>
        <p:spPr>
          <a:xfrm>
            <a:off x="2794015" y="2448314"/>
            <a:ext cx="2771464" cy="3084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dirty="0">
                <a:solidFill>
                  <a:srgbClr val="00B050"/>
                </a:solidFill>
              </a:rPr>
              <a:t>SELECT </a:t>
            </a:r>
            <a:r>
              <a:rPr lang="en-US" altLang="ja-JP" b="1" dirty="0" smtClean="0">
                <a:solidFill>
                  <a:srgbClr val="00B050"/>
                </a:solidFill>
              </a:rPr>
              <a:t>n03_003 </a:t>
            </a:r>
            <a:r>
              <a:rPr lang="en-US" altLang="ja-JP" b="1" dirty="0">
                <a:solidFill>
                  <a:srgbClr val="00B050"/>
                </a:solidFill>
              </a:rPr>
              <a:t>FROM </a:t>
            </a:r>
            <a:r>
              <a:rPr lang="en-US" altLang="ja-JP" b="1" dirty="0" err="1" smtClean="0">
                <a:solidFill>
                  <a:srgbClr val="00B050"/>
                </a:solidFill>
              </a:rPr>
              <a:t>ku</a:t>
            </a:r>
            <a:r>
              <a:rPr lang="en-US" altLang="ja-JP" b="1" dirty="0" smtClean="0">
                <a:solidFill>
                  <a:srgbClr val="00B050"/>
                </a:solidFill>
              </a:rPr>
              <a:t>;</a:t>
            </a:r>
            <a:r>
              <a:rPr lang="ja-JP" altLang="en-US" b="1" dirty="0" smtClean="0">
                <a:solidFill>
                  <a:srgbClr val="00B050"/>
                </a:solidFill>
              </a:rPr>
              <a:t>　を入力</a:t>
            </a:r>
            <a:endParaRPr lang="en-US" altLang="ja-JP" b="1" dirty="0">
              <a:solidFill>
                <a:srgbClr val="00B050"/>
              </a:solidFill>
            </a:endParaRPr>
          </a:p>
        </p:txBody>
      </p:sp>
      <p:cxnSp>
        <p:nvCxnSpPr>
          <p:cNvPr id="4" name="直線矢印コネクタ 3"/>
          <p:cNvCxnSpPr/>
          <p:nvPr/>
        </p:nvCxnSpPr>
        <p:spPr>
          <a:xfrm flipH="1">
            <a:off x="2794015" y="2835605"/>
            <a:ext cx="1079298" cy="110265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正方形/長方形 1"/>
          <p:cNvSpPr/>
          <p:nvPr/>
        </p:nvSpPr>
        <p:spPr>
          <a:xfrm>
            <a:off x="5422084" y="5406582"/>
            <a:ext cx="3721916" cy="3084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dirty="0"/>
              <a:t>n03_003</a:t>
            </a:r>
            <a:r>
              <a:rPr lang="ja-JP" altLang="en-US" b="1" dirty="0"/>
              <a:t>・・・</a:t>
            </a:r>
            <a:r>
              <a:rPr lang="en-US" altLang="ja-JP" b="1" dirty="0" err="1"/>
              <a:t>ku</a:t>
            </a:r>
            <a:r>
              <a:rPr lang="ja-JP" altLang="en-US" b="1" dirty="0"/>
              <a:t>テーブルの区名が含まれる列名</a:t>
            </a:r>
            <a:endParaRPr lang="en-US" altLang="ja-JP" b="1" dirty="0"/>
          </a:p>
        </p:txBody>
      </p:sp>
      <p:sp>
        <p:nvSpPr>
          <p:cNvPr id="7" name="正方形/長方形 6"/>
          <p:cNvSpPr/>
          <p:nvPr/>
        </p:nvSpPr>
        <p:spPr>
          <a:xfrm>
            <a:off x="1562115" y="4718062"/>
            <a:ext cx="870751" cy="338554"/>
          </a:xfrm>
          <a:prstGeom prst="rect">
            <a:avLst/>
          </a:prstGeom>
          <a:solidFill>
            <a:schemeClr val="bg1">
              <a:alpha val="47000"/>
            </a:schemeClr>
          </a:solidFill>
        </p:spPr>
        <p:txBody>
          <a:bodyPr wrap="none">
            <a:spAutoFit/>
          </a:bodyPr>
          <a:lstStyle/>
          <a:p>
            <a:r>
              <a:rPr lang="ja-JP" altLang="en-US" sz="1600" b="1" dirty="0" smtClean="0">
                <a:solidFill>
                  <a:srgbClr val="C00000"/>
                </a:solidFill>
              </a:rPr>
              <a:t>レコード</a:t>
            </a:r>
            <a:endParaRPr lang="en-US" altLang="ja-JP" sz="16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80257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8574" y="623489"/>
            <a:ext cx="5693750" cy="4646344"/>
          </a:xfrm>
          <a:prstGeom prst="rect">
            <a:avLst/>
          </a:prstGeom>
        </p:spPr>
      </p:pic>
      <p:sp>
        <p:nvSpPr>
          <p:cNvPr id="4" name="正方形/長方形 3"/>
          <p:cNvSpPr/>
          <p:nvPr/>
        </p:nvSpPr>
        <p:spPr>
          <a:xfrm>
            <a:off x="3262269" y="2110676"/>
            <a:ext cx="2626360" cy="3084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dirty="0">
                <a:solidFill>
                  <a:srgbClr val="00B050"/>
                </a:solidFill>
              </a:rPr>
              <a:t>SELECT </a:t>
            </a:r>
            <a:r>
              <a:rPr lang="en-US" altLang="ja-JP" b="1" dirty="0" smtClean="0">
                <a:solidFill>
                  <a:srgbClr val="00B050"/>
                </a:solidFill>
              </a:rPr>
              <a:t>n03_003,area2 </a:t>
            </a:r>
            <a:r>
              <a:rPr lang="en-US" altLang="ja-JP" b="1" dirty="0">
                <a:solidFill>
                  <a:srgbClr val="00B050"/>
                </a:solidFill>
              </a:rPr>
              <a:t>FROM </a:t>
            </a:r>
            <a:r>
              <a:rPr lang="en-US" altLang="ja-JP" b="1" dirty="0" err="1" smtClean="0">
                <a:solidFill>
                  <a:srgbClr val="00B050"/>
                </a:solidFill>
              </a:rPr>
              <a:t>ku</a:t>
            </a:r>
            <a:r>
              <a:rPr lang="en-US" altLang="ja-JP" b="1" dirty="0" smtClean="0">
                <a:solidFill>
                  <a:srgbClr val="00B050"/>
                </a:solidFill>
              </a:rPr>
              <a:t>;</a:t>
            </a:r>
            <a:endParaRPr lang="en-US" altLang="ja-JP" b="1" dirty="0">
              <a:solidFill>
                <a:srgbClr val="00B050"/>
              </a:solidFill>
            </a:endParaRPr>
          </a:p>
        </p:txBody>
      </p:sp>
      <p:sp>
        <p:nvSpPr>
          <p:cNvPr id="5" name="正方形/長方形 4"/>
          <p:cNvSpPr/>
          <p:nvPr/>
        </p:nvSpPr>
        <p:spPr>
          <a:xfrm>
            <a:off x="3318534" y="209533"/>
            <a:ext cx="251383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600" b="1" dirty="0" smtClean="0"/>
              <a:t>テーブルは複数</a:t>
            </a:r>
            <a:r>
              <a:rPr lang="ja-JP" altLang="en-US" sz="1600" b="1" dirty="0"/>
              <a:t>表示</a:t>
            </a:r>
            <a:r>
              <a:rPr lang="ja-JP" altLang="en-US" sz="1600" b="1" dirty="0" smtClean="0"/>
              <a:t>できる</a:t>
            </a:r>
            <a:endParaRPr lang="en-US" altLang="ja-JP" sz="1600" b="1" dirty="0" smtClean="0"/>
          </a:p>
        </p:txBody>
      </p:sp>
      <p:cxnSp>
        <p:nvCxnSpPr>
          <p:cNvPr id="6" name="直線矢印コネクタ 5"/>
          <p:cNvCxnSpPr/>
          <p:nvPr/>
        </p:nvCxnSpPr>
        <p:spPr>
          <a:xfrm flipH="1">
            <a:off x="3724339" y="2587668"/>
            <a:ext cx="993337" cy="145228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正方形/長方形 6"/>
          <p:cNvSpPr/>
          <p:nvPr/>
        </p:nvSpPr>
        <p:spPr>
          <a:xfrm>
            <a:off x="5632339" y="5345235"/>
            <a:ext cx="3540328" cy="3084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dirty="0" smtClean="0"/>
              <a:t>area2 </a:t>
            </a:r>
            <a:r>
              <a:rPr lang="ja-JP" altLang="en-US" b="1" dirty="0" smtClean="0"/>
              <a:t>・・・</a:t>
            </a:r>
            <a:r>
              <a:rPr lang="en-US" altLang="ja-JP" b="1" dirty="0" err="1" smtClean="0"/>
              <a:t>ku</a:t>
            </a:r>
            <a:r>
              <a:rPr lang="ja-JP" altLang="en-US" b="1" dirty="0"/>
              <a:t>テーブル</a:t>
            </a:r>
            <a:r>
              <a:rPr lang="ja-JP" altLang="en-US" b="1" dirty="0" smtClean="0"/>
              <a:t>の面積が含まれる列名</a:t>
            </a:r>
            <a:endParaRPr lang="en-US" altLang="ja-JP" b="1" dirty="0"/>
          </a:p>
        </p:txBody>
      </p:sp>
    </p:spTree>
    <p:extLst>
      <p:ext uri="{BB962C8B-B14F-4D97-AF65-F5344CB8AC3E}">
        <p14:creationId xmlns:p14="http://schemas.microsoft.com/office/powerpoint/2010/main" val="34601596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/>
          <p:cNvSpPr/>
          <p:nvPr/>
        </p:nvSpPr>
        <p:spPr>
          <a:xfrm>
            <a:off x="3189453" y="48489"/>
            <a:ext cx="278313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600" b="1" dirty="0" smtClean="0"/>
              <a:t>東京</a:t>
            </a:r>
            <a:r>
              <a:rPr lang="en-US" altLang="ja-JP" sz="1600" b="1" dirty="0" smtClean="0"/>
              <a:t>23</a:t>
            </a:r>
            <a:r>
              <a:rPr lang="ja-JP" altLang="en-US" sz="1600" b="1" dirty="0" smtClean="0"/>
              <a:t>区内の</a:t>
            </a:r>
            <a:r>
              <a:rPr lang="en-US" altLang="ja-JP" sz="1600" b="1" dirty="0" smtClean="0"/>
              <a:t>JR</a:t>
            </a:r>
            <a:r>
              <a:rPr lang="ja-JP" altLang="en-US" sz="1600" b="1" dirty="0" smtClean="0"/>
              <a:t>駅を表示する</a:t>
            </a:r>
            <a:endParaRPr lang="en-US" altLang="ja-JP" sz="1600" b="1" dirty="0" smtClean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4495" y="424435"/>
            <a:ext cx="5888119" cy="4526492"/>
          </a:xfrm>
          <a:prstGeom prst="rect">
            <a:avLst/>
          </a:prstGeom>
        </p:spPr>
      </p:pic>
      <p:sp>
        <p:nvSpPr>
          <p:cNvPr id="6" name="正方形/長方形 5"/>
          <p:cNvSpPr/>
          <p:nvPr/>
        </p:nvSpPr>
        <p:spPr>
          <a:xfrm>
            <a:off x="1570308" y="1539153"/>
            <a:ext cx="4572000" cy="74058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ja-JP" altLang="en-US" b="1" dirty="0">
                <a:solidFill>
                  <a:srgbClr val="00B050"/>
                </a:solidFill>
              </a:rPr>
              <a:t>SELECT n05_011</a:t>
            </a:r>
          </a:p>
          <a:p>
            <a:r>
              <a:rPr lang="ja-JP" altLang="en-US" b="1" dirty="0">
                <a:solidFill>
                  <a:srgbClr val="00B050"/>
                </a:solidFill>
              </a:rPr>
              <a:t>  FROM station</a:t>
            </a:r>
          </a:p>
          <a:p>
            <a:r>
              <a:rPr lang="ja-JP" altLang="en-US" b="1" dirty="0">
                <a:solidFill>
                  <a:srgbClr val="00B050"/>
                </a:solidFill>
              </a:rPr>
              <a:t>  WHERE n05_003 = '東日本旅客鉄道（旧国鉄）';</a:t>
            </a:r>
          </a:p>
        </p:txBody>
      </p:sp>
      <p:sp>
        <p:nvSpPr>
          <p:cNvPr id="8" name="正方形/長方形 7"/>
          <p:cNvSpPr/>
          <p:nvPr/>
        </p:nvSpPr>
        <p:spPr>
          <a:xfrm>
            <a:off x="4581020" y="5168782"/>
            <a:ext cx="4562980" cy="52450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/>
              <a:t>n05_011</a:t>
            </a:r>
            <a:r>
              <a:rPr lang="ja-JP" altLang="en-US" dirty="0" smtClean="0"/>
              <a:t>・・・</a:t>
            </a:r>
            <a:r>
              <a:rPr lang="en-US" altLang="ja-JP" dirty="0" smtClean="0"/>
              <a:t>station</a:t>
            </a:r>
            <a:r>
              <a:rPr lang="ja-JP" altLang="en-US" dirty="0" smtClean="0"/>
              <a:t>テーブルの駅名が含まれる列名</a:t>
            </a:r>
            <a:endParaRPr lang="en-US" altLang="ja-JP" dirty="0" smtClean="0"/>
          </a:p>
          <a:p>
            <a:r>
              <a:rPr lang="ja-JP" altLang="en-US" dirty="0" smtClean="0"/>
              <a:t>n05_003</a:t>
            </a:r>
            <a:r>
              <a:rPr lang="ja-JP" altLang="en-US" dirty="0"/>
              <a:t>・・・</a:t>
            </a:r>
            <a:r>
              <a:rPr lang="en-US" altLang="ja-JP" dirty="0"/>
              <a:t>station</a:t>
            </a:r>
            <a:r>
              <a:rPr lang="ja-JP" altLang="en-US" dirty="0"/>
              <a:t>テーブル</a:t>
            </a:r>
            <a:r>
              <a:rPr lang="ja-JP" altLang="en-US" dirty="0" smtClean="0"/>
              <a:t>の鉄道会社名</a:t>
            </a:r>
            <a:r>
              <a:rPr lang="ja-JP" altLang="en-US" dirty="0"/>
              <a:t>が含まれる</a:t>
            </a:r>
            <a:r>
              <a:rPr lang="ja-JP" altLang="en-US" dirty="0" smtClean="0"/>
              <a:t>列名</a:t>
            </a:r>
            <a:endParaRPr lang="en-US" altLang="ja-JP" dirty="0"/>
          </a:p>
        </p:txBody>
      </p:sp>
      <p:pic>
        <p:nvPicPr>
          <p:cNvPr id="9" name="図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630"/>
          <a:stretch/>
        </p:blipFill>
        <p:spPr>
          <a:xfrm>
            <a:off x="4887249" y="2469152"/>
            <a:ext cx="3603868" cy="2662238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7" name="直線矢印コネクタ 6"/>
          <p:cNvCxnSpPr/>
          <p:nvPr/>
        </p:nvCxnSpPr>
        <p:spPr>
          <a:xfrm flipH="1">
            <a:off x="2294404" y="2469152"/>
            <a:ext cx="993420" cy="164805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正方形/長方形 9"/>
          <p:cNvSpPr/>
          <p:nvPr/>
        </p:nvSpPr>
        <p:spPr>
          <a:xfrm>
            <a:off x="6331551" y="4341691"/>
            <a:ext cx="21595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dirty="0" smtClean="0"/>
              <a:t>23</a:t>
            </a:r>
            <a:r>
              <a:rPr lang="ja-JP" altLang="en-US" b="1" dirty="0" smtClean="0"/>
              <a:t>区内に</a:t>
            </a:r>
            <a:r>
              <a:rPr lang="en-US" altLang="ja-JP" sz="1600" b="1" dirty="0" smtClean="0"/>
              <a:t>98</a:t>
            </a:r>
            <a:r>
              <a:rPr lang="ja-JP" altLang="en-US" sz="1600" b="1" dirty="0" smtClean="0"/>
              <a:t>駅</a:t>
            </a:r>
            <a:r>
              <a:rPr lang="ja-JP" altLang="en-US" b="1" dirty="0" smtClean="0"/>
              <a:t>抽出できた</a:t>
            </a:r>
            <a:endParaRPr lang="ja-JP" altLang="en-US" b="1" dirty="0"/>
          </a:p>
        </p:txBody>
      </p:sp>
    </p:spTree>
    <p:extLst>
      <p:ext uri="{BB962C8B-B14F-4D97-AF65-F5344CB8AC3E}">
        <p14:creationId xmlns:p14="http://schemas.microsoft.com/office/powerpoint/2010/main" val="12564668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574595"/>
            <a:ext cx="6438900" cy="4949905"/>
          </a:xfrm>
          <a:prstGeom prst="rect">
            <a:avLst/>
          </a:prstGeom>
        </p:spPr>
      </p:pic>
      <p:sp>
        <p:nvSpPr>
          <p:cNvPr id="4" name="正方形/長方形 3"/>
          <p:cNvSpPr/>
          <p:nvPr/>
        </p:nvSpPr>
        <p:spPr>
          <a:xfrm>
            <a:off x="2887593" y="171048"/>
            <a:ext cx="313579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600" b="1" dirty="0" smtClean="0"/>
              <a:t>鉄道会社ごとに駅の数を計算する</a:t>
            </a:r>
            <a:endParaRPr lang="en-US" altLang="ja-JP" sz="1600" b="1" dirty="0" smtClean="0"/>
          </a:p>
        </p:txBody>
      </p:sp>
      <p:sp>
        <p:nvSpPr>
          <p:cNvPr id="5" name="正方形/長方形 4"/>
          <p:cNvSpPr/>
          <p:nvPr/>
        </p:nvSpPr>
        <p:spPr>
          <a:xfrm>
            <a:off x="2424805" y="1605926"/>
            <a:ext cx="4572000" cy="74058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ja-JP" b="1" dirty="0">
                <a:solidFill>
                  <a:srgbClr val="00B050"/>
                </a:solidFill>
              </a:rPr>
              <a:t>SELECT n05_003,count(n05_011)</a:t>
            </a:r>
          </a:p>
          <a:p>
            <a:r>
              <a:rPr lang="en-US" altLang="ja-JP" b="1" dirty="0">
                <a:solidFill>
                  <a:srgbClr val="00B050"/>
                </a:solidFill>
              </a:rPr>
              <a:t>  FROM station</a:t>
            </a:r>
          </a:p>
          <a:p>
            <a:r>
              <a:rPr lang="en-US" altLang="ja-JP" b="1" dirty="0">
                <a:solidFill>
                  <a:srgbClr val="00B050"/>
                </a:solidFill>
              </a:rPr>
              <a:t>  GROUP BY n05_003 ;</a:t>
            </a:r>
            <a:endParaRPr lang="ja-JP" altLang="en-US" b="1" dirty="0">
              <a:solidFill>
                <a:srgbClr val="00B050"/>
              </a:solidFill>
            </a:endParaRPr>
          </a:p>
        </p:txBody>
      </p:sp>
      <p:cxnSp>
        <p:nvCxnSpPr>
          <p:cNvPr id="6" name="直線矢印コネクタ 5"/>
          <p:cNvCxnSpPr/>
          <p:nvPr/>
        </p:nvCxnSpPr>
        <p:spPr>
          <a:xfrm flipH="1">
            <a:off x="2196353" y="2411506"/>
            <a:ext cx="1174377" cy="168536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6"/>
          <p:cNvSpPr txBox="1"/>
          <p:nvPr/>
        </p:nvSpPr>
        <p:spPr>
          <a:xfrm>
            <a:off x="5692587" y="2357718"/>
            <a:ext cx="26535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600" b="1" dirty="0"/>
              <a:t>count</a:t>
            </a:r>
            <a:r>
              <a:rPr lang="ja-JP" altLang="en-US" sz="1600" b="1" dirty="0" smtClean="0"/>
              <a:t>()　データを数える関数</a:t>
            </a:r>
            <a:endParaRPr kumimoji="1"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1891019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4924" y="516267"/>
            <a:ext cx="6534149" cy="5023126"/>
          </a:xfrm>
          <a:prstGeom prst="rect">
            <a:avLst/>
          </a:prstGeom>
        </p:spPr>
      </p:pic>
      <p:sp>
        <p:nvSpPr>
          <p:cNvPr id="4" name="正方形/長方形 3"/>
          <p:cNvSpPr/>
          <p:nvPr/>
        </p:nvSpPr>
        <p:spPr>
          <a:xfrm>
            <a:off x="2285999" y="1501090"/>
            <a:ext cx="4572000" cy="74058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ja-JP" altLang="en-US" b="1" dirty="0">
                <a:solidFill>
                  <a:srgbClr val="00B050"/>
                </a:solidFill>
              </a:rPr>
              <a:t>SELECT n05_003,</a:t>
            </a:r>
            <a:r>
              <a:rPr lang="ja-JP" altLang="en-US" b="1" dirty="0" smtClean="0">
                <a:solidFill>
                  <a:srgbClr val="00B050"/>
                </a:solidFill>
              </a:rPr>
              <a:t>count(</a:t>
            </a:r>
            <a:r>
              <a:rPr lang="ja-JP" altLang="en-US" b="1" dirty="0">
                <a:solidFill>
                  <a:srgbClr val="00B050"/>
                </a:solidFill>
              </a:rPr>
              <a:t>n05_011</a:t>
            </a:r>
            <a:r>
              <a:rPr lang="ja-JP" altLang="en-US" b="1" dirty="0" smtClean="0">
                <a:solidFill>
                  <a:srgbClr val="00B050"/>
                </a:solidFill>
              </a:rPr>
              <a:t>) </a:t>
            </a:r>
            <a:r>
              <a:rPr lang="ja-JP" altLang="en-US" b="1" dirty="0">
                <a:solidFill>
                  <a:srgbClr val="00B050"/>
                </a:solidFill>
              </a:rPr>
              <a:t>AS "駅数"</a:t>
            </a:r>
          </a:p>
          <a:p>
            <a:r>
              <a:rPr lang="ja-JP" altLang="en-US" b="1" dirty="0">
                <a:solidFill>
                  <a:srgbClr val="00B050"/>
                </a:solidFill>
              </a:rPr>
              <a:t>  FROM station</a:t>
            </a:r>
          </a:p>
          <a:p>
            <a:r>
              <a:rPr lang="ja-JP" altLang="en-US" b="1" dirty="0">
                <a:solidFill>
                  <a:srgbClr val="00B050"/>
                </a:solidFill>
              </a:rPr>
              <a:t>  GROUP BY n05_003 ;</a:t>
            </a:r>
          </a:p>
        </p:txBody>
      </p:sp>
      <p:cxnSp>
        <p:nvCxnSpPr>
          <p:cNvPr id="5" name="直線矢印コネクタ 4"/>
          <p:cNvCxnSpPr/>
          <p:nvPr/>
        </p:nvCxnSpPr>
        <p:spPr>
          <a:xfrm flipH="1">
            <a:off x="2635624" y="2366683"/>
            <a:ext cx="1174377" cy="168536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正方形/長方形 5"/>
          <p:cNvSpPr/>
          <p:nvPr/>
        </p:nvSpPr>
        <p:spPr>
          <a:xfrm>
            <a:off x="3272604" y="82843"/>
            <a:ext cx="294183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600" b="1" dirty="0" smtClean="0"/>
              <a:t>鉄道会社ごとの駅数を表示する</a:t>
            </a:r>
            <a:endParaRPr lang="en-US" altLang="ja-JP" sz="1600" b="1" dirty="0" smtClean="0"/>
          </a:p>
        </p:txBody>
      </p:sp>
    </p:spTree>
    <p:extLst>
      <p:ext uri="{BB962C8B-B14F-4D97-AF65-F5344CB8AC3E}">
        <p14:creationId xmlns:p14="http://schemas.microsoft.com/office/powerpoint/2010/main" val="923142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3562" y="535098"/>
            <a:ext cx="5626200" cy="4591220"/>
          </a:xfrm>
          <a:prstGeom prst="rect">
            <a:avLst/>
          </a:prstGeom>
        </p:spPr>
      </p:pic>
      <p:sp>
        <p:nvSpPr>
          <p:cNvPr id="4" name="正方形/長方形 3"/>
          <p:cNvSpPr/>
          <p:nvPr/>
        </p:nvSpPr>
        <p:spPr>
          <a:xfrm>
            <a:off x="3428379" y="112126"/>
            <a:ext cx="256993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smtClean="0"/>
              <a:t>23</a:t>
            </a:r>
            <a:r>
              <a:rPr lang="ja-JP" altLang="en-US" sz="1600" b="1" dirty="0" smtClean="0"/>
              <a:t>区内の人口を計算をす</a:t>
            </a:r>
            <a:r>
              <a:rPr lang="ja-JP" altLang="en-US" sz="1600" b="1" dirty="0"/>
              <a:t>る</a:t>
            </a:r>
          </a:p>
        </p:txBody>
      </p:sp>
      <p:sp>
        <p:nvSpPr>
          <p:cNvPr id="6" name="正方形/長方形 5"/>
          <p:cNvSpPr/>
          <p:nvPr/>
        </p:nvSpPr>
        <p:spPr>
          <a:xfrm>
            <a:off x="2641413" y="2064277"/>
            <a:ext cx="4572000" cy="52450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ja-JP" altLang="en-US" b="1" dirty="0">
                <a:solidFill>
                  <a:srgbClr val="00B050"/>
                </a:solidFill>
              </a:rPr>
              <a:t>SELECT sum(</a:t>
            </a:r>
            <a:r>
              <a:rPr lang="ja-JP" altLang="en-US" b="1" dirty="0" smtClean="0">
                <a:solidFill>
                  <a:srgbClr val="00B050"/>
                </a:solidFill>
              </a:rPr>
              <a:t>h2</a:t>
            </a:r>
            <a:r>
              <a:rPr lang="en-US" altLang="ja-JP" b="1" dirty="0" smtClean="0">
                <a:solidFill>
                  <a:srgbClr val="00B050"/>
                </a:solidFill>
              </a:rPr>
              <a:t>5</a:t>
            </a:r>
            <a:r>
              <a:rPr lang="ja-JP" altLang="en-US" b="1" dirty="0" smtClean="0">
                <a:solidFill>
                  <a:srgbClr val="00B050"/>
                </a:solidFill>
              </a:rPr>
              <a:t>_</a:t>
            </a:r>
            <a:r>
              <a:rPr lang="en-US" altLang="ja-JP" b="1" dirty="0" smtClean="0">
                <a:solidFill>
                  <a:srgbClr val="00B050"/>
                </a:solidFill>
              </a:rPr>
              <a:t>10</a:t>
            </a:r>
            <a:r>
              <a:rPr lang="ja-JP" altLang="en-US" b="1" dirty="0" smtClean="0">
                <a:solidFill>
                  <a:srgbClr val="00B050"/>
                </a:solidFill>
              </a:rPr>
              <a:t>pop</a:t>
            </a:r>
            <a:r>
              <a:rPr lang="ja-JP" altLang="en-US" b="1" dirty="0">
                <a:solidFill>
                  <a:srgbClr val="00B050"/>
                </a:solidFill>
              </a:rPr>
              <a:t>) </a:t>
            </a:r>
            <a:r>
              <a:rPr lang="ja-JP" altLang="en-US" b="1" u="sng" dirty="0">
                <a:solidFill>
                  <a:srgbClr val="00B050"/>
                </a:solidFill>
              </a:rPr>
              <a:t>AS population</a:t>
            </a:r>
          </a:p>
          <a:p>
            <a:r>
              <a:rPr lang="ja-JP" altLang="en-US" b="1" dirty="0">
                <a:solidFill>
                  <a:srgbClr val="00B050"/>
                </a:solidFill>
              </a:rPr>
              <a:t>FROM ku</a:t>
            </a:r>
          </a:p>
        </p:txBody>
      </p:sp>
      <p:sp>
        <p:nvSpPr>
          <p:cNvPr id="2" name="正方形/長方形 1"/>
          <p:cNvSpPr/>
          <p:nvPr/>
        </p:nvSpPr>
        <p:spPr>
          <a:xfrm>
            <a:off x="6400194" y="5208366"/>
            <a:ext cx="2747868" cy="52450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dirty="0" smtClean="0"/>
              <a:t>Sum()</a:t>
            </a:r>
            <a:r>
              <a:rPr lang="ja-JP" altLang="en-US" b="1" dirty="0" smtClean="0"/>
              <a:t>・・・合計を計算する関数</a:t>
            </a:r>
            <a:endParaRPr lang="en-US" altLang="ja-JP" b="1" dirty="0" smtClean="0"/>
          </a:p>
          <a:p>
            <a:r>
              <a:rPr lang="ja-JP" altLang="en-US" b="1" dirty="0" smtClean="0"/>
              <a:t>AS　・・・　別の列名として表示する</a:t>
            </a:r>
            <a:endParaRPr lang="ja-JP" altLang="en-US" b="1" dirty="0"/>
          </a:p>
        </p:txBody>
      </p:sp>
      <p:sp>
        <p:nvSpPr>
          <p:cNvPr id="3" name="正方形/長方形 2"/>
          <p:cNvSpPr/>
          <p:nvPr/>
        </p:nvSpPr>
        <p:spPr>
          <a:xfrm>
            <a:off x="2215776" y="3568699"/>
            <a:ext cx="403972" cy="20544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9" name="直線矢印コネクタ 8"/>
          <p:cNvCxnSpPr/>
          <p:nvPr/>
        </p:nvCxnSpPr>
        <p:spPr>
          <a:xfrm flipH="1">
            <a:off x="2838076" y="2750671"/>
            <a:ext cx="1041289" cy="104887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正方形/長方形 15"/>
          <p:cNvSpPr/>
          <p:nvPr/>
        </p:nvSpPr>
        <p:spPr>
          <a:xfrm>
            <a:off x="2563339" y="3929594"/>
            <a:ext cx="2411238" cy="3084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 smtClean="0"/>
              <a:t>列名がAS以下に表示される　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8322652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9316" y="501030"/>
            <a:ext cx="6008193" cy="4902943"/>
          </a:xfrm>
          <a:prstGeom prst="rect">
            <a:avLst/>
          </a:prstGeom>
        </p:spPr>
      </p:pic>
      <p:sp>
        <p:nvSpPr>
          <p:cNvPr id="5" name="正方形/長方形 4"/>
          <p:cNvSpPr/>
          <p:nvPr/>
        </p:nvSpPr>
        <p:spPr>
          <a:xfrm>
            <a:off x="1987587" y="1614200"/>
            <a:ext cx="4572000" cy="74058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ja-JP" altLang="en-US" b="1" dirty="0">
                <a:solidFill>
                  <a:srgbClr val="00B050"/>
                </a:solidFill>
              </a:rPr>
              <a:t>SELECT sum</a:t>
            </a:r>
            <a:r>
              <a:rPr lang="ja-JP" altLang="en-US" b="1" dirty="0" smtClean="0">
                <a:solidFill>
                  <a:srgbClr val="00B050"/>
                </a:solidFill>
              </a:rPr>
              <a:t>(</a:t>
            </a:r>
            <a:r>
              <a:rPr lang="en-GB" altLang="ja-JP" b="1" dirty="0">
                <a:solidFill>
                  <a:srgbClr val="00B050"/>
                </a:solidFill>
              </a:rPr>
              <a:t>h25_10pop</a:t>
            </a:r>
            <a:r>
              <a:rPr lang="ja-JP" altLang="en-US" b="1" dirty="0" smtClean="0">
                <a:solidFill>
                  <a:srgbClr val="00B050"/>
                </a:solidFill>
              </a:rPr>
              <a:t>) / sum</a:t>
            </a:r>
            <a:r>
              <a:rPr lang="ja-JP" altLang="en-US" b="1" dirty="0">
                <a:solidFill>
                  <a:srgbClr val="00B050"/>
                </a:solidFill>
              </a:rPr>
              <a:t>(area2) *</a:t>
            </a:r>
            <a:r>
              <a:rPr lang="ja-JP" altLang="en-US" b="1" dirty="0" smtClean="0">
                <a:solidFill>
                  <a:srgbClr val="00B050"/>
                </a:solidFill>
              </a:rPr>
              <a:t>1000000 </a:t>
            </a:r>
            <a:r>
              <a:rPr lang="ja-JP" altLang="en-US" b="1" dirty="0">
                <a:solidFill>
                  <a:srgbClr val="00B050"/>
                </a:solidFill>
              </a:rPr>
              <a:t>AS population_density</a:t>
            </a:r>
          </a:p>
          <a:p>
            <a:r>
              <a:rPr lang="ja-JP" altLang="en-US" b="1" dirty="0">
                <a:solidFill>
                  <a:srgbClr val="00B050"/>
                </a:solidFill>
              </a:rPr>
              <a:t>FROM ku</a:t>
            </a:r>
          </a:p>
        </p:txBody>
      </p:sp>
      <p:sp>
        <p:nvSpPr>
          <p:cNvPr id="6" name="正方形/長方形 5"/>
          <p:cNvSpPr/>
          <p:nvPr/>
        </p:nvSpPr>
        <p:spPr>
          <a:xfrm>
            <a:off x="3331659" y="169080"/>
            <a:ext cx="298350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smtClean="0"/>
              <a:t>23</a:t>
            </a:r>
            <a:r>
              <a:rPr lang="ja-JP" altLang="en-US" sz="1600" b="1" dirty="0" smtClean="0"/>
              <a:t>区内の人口密度を計算をす</a:t>
            </a:r>
            <a:r>
              <a:rPr lang="ja-JP" altLang="en-US" sz="1600" b="1" dirty="0"/>
              <a:t>る</a:t>
            </a:r>
          </a:p>
        </p:txBody>
      </p:sp>
      <p:sp>
        <p:nvSpPr>
          <p:cNvPr id="7" name="正方形/長方形 6"/>
          <p:cNvSpPr/>
          <p:nvPr/>
        </p:nvSpPr>
        <p:spPr>
          <a:xfrm>
            <a:off x="4220132" y="5338226"/>
            <a:ext cx="4863254" cy="3084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dirty="0" smtClean="0"/>
              <a:t>H25_10pop</a:t>
            </a:r>
            <a:r>
              <a:rPr lang="ja-JP" altLang="en-US" b="1" dirty="0" smtClean="0"/>
              <a:t>・・・</a:t>
            </a:r>
            <a:r>
              <a:rPr lang="en-US" altLang="ja-JP" b="1" dirty="0" err="1" smtClean="0"/>
              <a:t>ku</a:t>
            </a:r>
            <a:r>
              <a:rPr lang="ja-JP" altLang="en-US" b="1" dirty="0" smtClean="0"/>
              <a:t>テーブルの平成</a:t>
            </a:r>
            <a:r>
              <a:rPr lang="en-US" altLang="ja-JP" b="1" dirty="0" smtClean="0"/>
              <a:t>25</a:t>
            </a:r>
            <a:r>
              <a:rPr lang="ja-JP" altLang="en-US" b="1" dirty="0" smtClean="0"/>
              <a:t>年</a:t>
            </a:r>
            <a:r>
              <a:rPr lang="en-US" altLang="ja-JP" b="1" dirty="0" smtClean="0"/>
              <a:t>10</a:t>
            </a:r>
            <a:r>
              <a:rPr lang="ja-JP" altLang="en-US" b="1" dirty="0" smtClean="0"/>
              <a:t>月の区人口を含む列</a:t>
            </a:r>
            <a:endParaRPr lang="ja-JP" altLang="en-US" b="1" dirty="0"/>
          </a:p>
        </p:txBody>
      </p:sp>
      <p:sp>
        <p:nvSpPr>
          <p:cNvPr id="8" name="正方形/長方形 7"/>
          <p:cNvSpPr/>
          <p:nvPr/>
        </p:nvSpPr>
        <p:spPr>
          <a:xfrm>
            <a:off x="3331659" y="2584940"/>
            <a:ext cx="4676280" cy="3084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 smtClean="0"/>
              <a:t>人口密度＝人口</a:t>
            </a:r>
            <a:r>
              <a:rPr lang="en-US" altLang="ja-JP" b="1" dirty="0"/>
              <a:t>÷</a:t>
            </a:r>
            <a:r>
              <a:rPr lang="ja-JP" altLang="en-US" b="1" dirty="0" smtClean="0"/>
              <a:t>面積</a:t>
            </a:r>
            <a:r>
              <a:rPr lang="en-US" altLang="ja-JP" b="1" dirty="0"/>
              <a:t>×</a:t>
            </a:r>
            <a:r>
              <a:rPr lang="en-US" altLang="ja-JP" b="1" dirty="0" smtClean="0"/>
              <a:t>1000000</a:t>
            </a:r>
            <a:r>
              <a:rPr lang="ja-JP" altLang="en-US" b="1" dirty="0" smtClean="0"/>
              <a:t>（単位を</a:t>
            </a:r>
            <a:r>
              <a:rPr lang="en-US" altLang="ja-JP" b="1" dirty="0" smtClean="0"/>
              <a:t>km</a:t>
            </a:r>
            <a:r>
              <a:rPr lang="ja-JP" altLang="en-US" b="1" dirty="0" smtClean="0"/>
              <a:t>にするため）</a:t>
            </a:r>
            <a:endParaRPr lang="en-US" altLang="ja-JP" b="1" dirty="0" smtClean="0"/>
          </a:p>
        </p:txBody>
      </p:sp>
      <p:cxnSp>
        <p:nvCxnSpPr>
          <p:cNvPr id="9" name="直線矢印コネクタ 8"/>
          <p:cNvCxnSpPr/>
          <p:nvPr/>
        </p:nvCxnSpPr>
        <p:spPr>
          <a:xfrm flipH="1">
            <a:off x="2644589" y="2124635"/>
            <a:ext cx="687070" cy="126698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44455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6624" y="480740"/>
            <a:ext cx="6360521" cy="5190458"/>
          </a:xfrm>
          <a:prstGeom prst="rect">
            <a:avLst/>
          </a:prstGeom>
        </p:spPr>
      </p:pic>
      <p:sp>
        <p:nvSpPr>
          <p:cNvPr id="4" name="正方形/長方形 3"/>
          <p:cNvSpPr/>
          <p:nvPr/>
        </p:nvSpPr>
        <p:spPr>
          <a:xfrm>
            <a:off x="2167538" y="1751722"/>
            <a:ext cx="4572000" cy="95667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ja-JP" altLang="en-US" b="1" dirty="0">
                <a:solidFill>
                  <a:srgbClr val="00B050"/>
                </a:solidFill>
              </a:rPr>
              <a:t>SELECT n03_003, sum(</a:t>
            </a:r>
            <a:r>
              <a:rPr lang="ja-JP" altLang="en-US" b="1" dirty="0" smtClean="0">
                <a:solidFill>
                  <a:srgbClr val="00B050"/>
                </a:solidFill>
              </a:rPr>
              <a:t>h2</a:t>
            </a:r>
            <a:r>
              <a:rPr lang="en-US" altLang="ja-JP" b="1" dirty="0" smtClean="0">
                <a:solidFill>
                  <a:srgbClr val="00B050"/>
                </a:solidFill>
              </a:rPr>
              <a:t>5</a:t>
            </a:r>
            <a:r>
              <a:rPr lang="ja-JP" altLang="en-US" b="1" dirty="0" smtClean="0">
                <a:solidFill>
                  <a:srgbClr val="00B050"/>
                </a:solidFill>
              </a:rPr>
              <a:t>_</a:t>
            </a:r>
            <a:r>
              <a:rPr lang="en-US" altLang="ja-JP" b="1" dirty="0" smtClean="0">
                <a:solidFill>
                  <a:srgbClr val="00B050"/>
                </a:solidFill>
              </a:rPr>
              <a:t>10</a:t>
            </a:r>
            <a:r>
              <a:rPr lang="ja-JP" altLang="en-US" b="1" dirty="0" smtClean="0">
                <a:solidFill>
                  <a:srgbClr val="00B050"/>
                </a:solidFill>
              </a:rPr>
              <a:t>pop</a:t>
            </a:r>
            <a:r>
              <a:rPr lang="ja-JP" altLang="en-US" b="1" dirty="0">
                <a:solidFill>
                  <a:srgbClr val="00B050"/>
                </a:solidFill>
              </a:rPr>
              <a:t>) /sum(area2) *</a:t>
            </a:r>
            <a:r>
              <a:rPr lang="ja-JP" altLang="en-US" b="1" dirty="0" smtClean="0">
                <a:solidFill>
                  <a:srgbClr val="00B050"/>
                </a:solidFill>
              </a:rPr>
              <a:t>1000000 </a:t>
            </a:r>
            <a:r>
              <a:rPr lang="ja-JP" altLang="en-US" b="1" dirty="0">
                <a:solidFill>
                  <a:srgbClr val="00B050"/>
                </a:solidFill>
              </a:rPr>
              <a:t>AS population_density</a:t>
            </a:r>
          </a:p>
          <a:p>
            <a:r>
              <a:rPr lang="ja-JP" altLang="en-US" b="1" dirty="0">
                <a:solidFill>
                  <a:srgbClr val="00B050"/>
                </a:solidFill>
              </a:rPr>
              <a:t>FROM ku</a:t>
            </a:r>
          </a:p>
          <a:p>
            <a:r>
              <a:rPr lang="ja-JP" altLang="en-US" b="1" dirty="0">
                <a:solidFill>
                  <a:srgbClr val="00B050"/>
                </a:solidFill>
              </a:rPr>
              <a:t>GROUP BY n03_003</a:t>
            </a:r>
          </a:p>
        </p:txBody>
      </p:sp>
      <p:cxnSp>
        <p:nvCxnSpPr>
          <p:cNvPr id="5" name="直線矢印コネクタ 4"/>
          <p:cNvCxnSpPr/>
          <p:nvPr/>
        </p:nvCxnSpPr>
        <p:spPr>
          <a:xfrm flipH="1">
            <a:off x="3048001" y="2877671"/>
            <a:ext cx="600634" cy="81549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正方形/長方形 5"/>
          <p:cNvSpPr/>
          <p:nvPr/>
        </p:nvSpPr>
        <p:spPr>
          <a:xfrm>
            <a:off x="3304475" y="142186"/>
            <a:ext cx="311976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smtClean="0"/>
              <a:t>23</a:t>
            </a:r>
            <a:r>
              <a:rPr lang="ja-JP" altLang="en-US" sz="1600" b="1" dirty="0" smtClean="0"/>
              <a:t>区ごとの人口密度を計算をす</a:t>
            </a:r>
            <a:r>
              <a:rPr lang="ja-JP" altLang="en-US" sz="1600" b="1" dirty="0"/>
              <a:t>る</a:t>
            </a:r>
          </a:p>
        </p:txBody>
      </p:sp>
    </p:spTree>
    <p:extLst>
      <p:ext uri="{BB962C8B-B14F-4D97-AF65-F5344CB8AC3E}">
        <p14:creationId xmlns:p14="http://schemas.microsoft.com/office/powerpoint/2010/main" val="35788229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366432" y="331979"/>
            <a:ext cx="7886700" cy="505354"/>
          </a:xfrm>
        </p:spPr>
        <p:txBody>
          <a:bodyPr>
            <a:noAutofit/>
          </a:bodyPr>
          <a:lstStyle/>
          <a:p>
            <a:r>
              <a:rPr kumimoji="1" lang="ja-JP" altLang="en-US" sz="3200" b="1" u="none" dirty="0" smtClean="0">
                <a:solidFill>
                  <a:schemeClr val="accent1">
                    <a:lumMod val="75000"/>
                  </a:schemeClr>
                </a:solidFill>
                <a:latin typeface="+mj-ea"/>
              </a:rPr>
              <a:t>Ｐ</a:t>
            </a:r>
            <a:r>
              <a:rPr kumimoji="1" lang="en-US" altLang="ja-JP" sz="3200" b="1" u="none" dirty="0" err="1" smtClean="0">
                <a:solidFill>
                  <a:schemeClr val="accent1">
                    <a:lumMod val="75000"/>
                  </a:schemeClr>
                </a:solidFill>
                <a:latin typeface="+mj-ea"/>
              </a:rPr>
              <a:t>ostGIS</a:t>
            </a:r>
            <a:r>
              <a:rPr kumimoji="1" lang="en-US" altLang="ja-JP" sz="3200" b="1" u="none" dirty="0" smtClean="0">
                <a:solidFill>
                  <a:schemeClr val="accent1">
                    <a:lumMod val="75000"/>
                  </a:schemeClr>
                </a:solidFill>
                <a:latin typeface="+mj-ea"/>
              </a:rPr>
              <a:t> </a:t>
            </a:r>
            <a:r>
              <a:rPr kumimoji="1" lang="ja-JP" altLang="en-US" sz="3200" b="1" u="none" dirty="0" smtClean="0">
                <a:solidFill>
                  <a:schemeClr val="accent1">
                    <a:lumMod val="75000"/>
                  </a:schemeClr>
                </a:solidFill>
                <a:latin typeface="+mj-ea"/>
              </a:rPr>
              <a:t>とは？</a:t>
            </a:r>
            <a:endParaRPr kumimoji="1" lang="ja-JP" altLang="en-US" sz="3200" b="1" u="none" dirty="0">
              <a:solidFill>
                <a:schemeClr val="accent1">
                  <a:lumMod val="75000"/>
                </a:schemeClr>
              </a:solidFill>
              <a:latin typeface="+mj-ea"/>
            </a:endParaRPr>
          </a:p>
        </p:txBody>
      </p:sp>
      <p:sp>
        <p:nvSpPr>
          <p:cNvPr id="5" name="正方形/長方形 4"/>
          <p:cNvSpPr/>
          <p:nvPr/>
        </p:nvSpPr>
        <p:spPr>
          <a:xfrm>
            <a:off x="299758" y="1013696"/>
            <a:ext cx="877252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2800" b="1" dirty="0" smtClean="0">
                <a:latin typeface="+mn-ea"/>
              </a:rPr>
              <a:t>Post GIS</a:t>
            </a:r>
            <a:r>
              <a:rPr lang="ja-JP" altLang="en-US" sz="2800" b="1" dirty="0" smtClean="0">
                <a:latin typeface="+mn-ea"/>
              </a:rPr>
              <a:t>は、</a:t>
            </a:r>
            <a:r>
              <a:rPr lang="en-US" altLang="ja-JP" sz="2800" b="1" dirty="0" smtClean="0">
                <a:latin typeface="+mn-ea"/>
              </a:rPr>
              <a:t>PostgreSQL</a:t>
            </a:r>
            <a:r>
              <a:rPr lang="ja-JP" altLang="en-US" sz="2800" b="1" dirty="0">
                <a:latin typeface="+mn-ea"/>
              </a:rPr>
              <a:t>と</a:t>
            </a:r>
            <a:r>
              <a:rPr lang="ja-JP" altLang="en-US" sz="2800" b="1" dirty="0" smtClean="0">
                <a:latin typeface="+mn-ea"/>
              </a:rPr>
              <a:t>いうデータベース</a:t>
            </a:r>
            <a:r>
              <a:rPr lang="ja-JP" altLang="en-US" sz="2800" b="1" dirty="0">
                <a:latin typeface="+mn-ea"/>
              </a:rPr>
              <a:t>管理</a:t>
            </a:r>
            <a:r>
              <a:rPr lang="ja-JP" altLang="en-US" sz="2800" b="1" dirty="0" smtClean="0">
                <a:latin typeface="+mn-ea"/>
              </a:rPr>
              <a:t>システムの拡張パックであり、</a:t>
            </a:r>
            <a:r>
              <a:rPr lang="en-US" altLang="ja-JP" sz="2800" b="1" dirty="0">
                <a:latin typeface="+mn-ea"/>
              </a:rPr>
              <a:t> GIS </a:t>
            </a:r>
            <a:r>
              <a:rPr lang="ja-JP" altLang="en-US" sz="2800" b="1" dirty="0" smtClean="0">
                <a:latin typeface="+mn-ea"/>
              </a:rPr>
              <a:t>オブジェク</a:t>
            </a:r>
            <a:r>
              <a:rPr lang="ja-JP" altLang="en-US" sz="2800" b="1" dirty="0">
                <a:latin typeface="+mn-ea"/>
              </a:rPr>
              <a:t>を</a:t>
            </a:r>
            <a:r>
              <a:rPr lang="ja-JP" altLang="en-US" sz="2800" b="1" dirty="0" smtClean="0">
                <a:latin typeface="+mn-ea"/>
              </a:rPr>
              <a:t>格納できる。</a:t>
            </a:r>
            <a:endParaRPr lang="ja-JP" altLang="en-US" sz="2800" b="1" dirty="0">
              <a:latin typeface="+mn-ea"/>
            </a:endParaRPr>
          </a:p>
        </p:txBody>
      </p:sp>
      <p:sp>
        <p:nvSpPr>
          <p:cNvPr id="6" name="正方形/長方形 5"/>
          <p:cNvSpPr/>
          <p:nvPr/>
        </p:nvSpPr>
        <p:spPr>
          <a:xfrm>
            <a:off x="299758" y="2582140"/>
            <a:ext cx="863917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2800" b="1" dirty="0">
                <a:latin typeface="+mn-ea"/>
              </a:rPr>
              <a:t>PostgreSQL</a:t>
            </a:r>
            <a:r>
              <a:rPr lang="ja-JP" altLang="en-US" sz="2800" b="1" dirty="0">
                <a:latin typeface="+mn-ea"/>
              </a:rPr>
              <a:t>と</a:t>
            </a:r>
            <a:r>
              <a:rPr lang="en-US" altLang="ja-JP" sz="2800" b="1" dirty="0" err="1">
                <a:latin typeface="+mn-ea"/>
              </a:rPr>
              <a:t>PostGiS</a:t>
            </a:r>
            <a:r>
              <a:rPr lang="ja-JP" altLang="en-US" sz="2800" b="1" dirty="0" smtClean="0">
                <a:latin typeface="+mn-ea"/>
              </a:rPr>
              <a:t>は、オープンソースであり、無料で利用できる</a:t>
            </a:r>
            <a:endParaRPr lang="ja-JP" altLang="en-US" sz="2800" b="1" dirty="0">
              <a:latin typeface="+mn-ea"/>
            </a:endParaRPr>
          </a:p>
        </p:txBody>
      </p:sp>
      <p:sp>
        <p:nvSpPr>
          <p:cNvPr id="7" name="正方形/長方形 6"/>
          <p:cNvSpPr/>
          <p:nvPr/>
        </p:nvSpPr>
        <p:spPr>
          <a:xfrm>
            <a:off x="366432" y="3888974"/>
            <a:ext cx="86391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2800" b="1" dirty="0" smtClean="0">
                <a:latin typeface="+mn-ea"/>
              </a:rPr>
              <a:t>ライセンスは</a:t>
            </a:r>
            <a:r>
              <a:rPr lang="en-US" altLang="ja-JP" sz="2800" b="1" dirty="0">
                <a:latin typeface="+mn-ea"/>
              </a:rPr>
              <a:t>GNU General Public License (GPL)</a:t>
            </a:r>
            <a:endParaRPr lang="ja-JP" altLang="en-US" sz="28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424747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1827" y="1017175"/>
            <a:ext cx="5887967" cy="4526375"/>
          </a:xfrm>
          <a:prstGeom prst="rect">
            <a:avLst/>
          </a:prstGeom>
        </p:spPr>
      </p:pic>
      <p:sp>
        <p:nvSpPr>
          <p:cNvPr id="3" name="テキスト ボックス 2"/>
          <p:cNvSpPr txBox="1"/>
          <p:nvPr/>
        </p:nvSpPr>
        <p:spPr>
          <a:xfrm>
            <a:off x="342153" y="166595"/>
            <a:ext cx="25186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b="1" dirty="0" smtClean="0">
                <a:solidFill>
                  <a:srgbClr val="0070C0"/>
                </a:solidFill>
              </a:rPr>
              <a:t>③　空間検索</a:t>
            </a:r>
            <a:endParaRPr kumimoji="1" lang="ja-JP" altLang="en-US" sz="3200" b="1" dirty="0">
              <a:solidFill>
                <a:srgbClr val="0070C0"/>
              </a:solidFill>
            </a:endParaRPr>
          </a:p>
        </p:txBody>
      </p:sp>
      <p:sp>
        <p:nvSpPr>
          <p:cNvPr id="5" name="正方形/長方形 4"/>
          <p:cNvSpPr/>
          <p:nvPr/>
        </p:nvSpPr>
        <p:spPr>
          <a:xfrm>
            <a:off x="2263215" y="1829409"/>
            <a:ext cx="4572000" cy="74058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ja-JP" b="1" dirty="0">
                <a:solidFill>
                  <a:srgbClr val="00B050"/>
                </a:solidFill>
              </a:rPr>
              <a:t>SELECT n05_011,geom</a:t>
            </a:r>
          </a:p>
          <a:p>
            <a:r>
              <a:rPr lang="en-US" altLang="ja-JP" b="1" dirty="0">
                <a:solidFill>
                  <a:srgbClr val="00B050"/>
                </a:solidFill>
              </a:rPr>
              <a:t>FROM station</a:t>
            </a:r>
          </a:p>
          <a:p>
            <a:r>
              <a:rPr lang="en-US" altLang="ja-JP" b="1" dirty="0">
                <a:solidFill>
                  <a:srgbClr val="00B050"/>
                </a:solidFill>
              </a:rPr>
              <a:t>WHERE n05_011 = '</a:t>
            </a:r>
            <a:r>
              <a:rPr lang="ja-JP" altLang="en-US" b="1" dirty="0">
                <a:solidFill>
                  <a:srgbClr val="00B050"/>
                </a:solidFill>
              </a:rPr>
              <a:t>勝どき</a:t>
            </a:r>
            <a:r>
              <a:rPr lang="en-US" altLang="ja-JP" b="1" dirty="0">
                <a:solidFill>
                  <a:srgbClr val="00B050"/>
                </a:solidFill>
              </a:rPr>
              <a:t>';</a:t>
            </a:r>
          </a:p>
        </p:txBody>
      </p:sp>
      <p:sp>
        <p:nvSpPr>
          <p:cNvPr id="6" name="正方形/長方形 5"/>
          <p:cNvSpPr/>
          <p:nvPr/>
        </p:nvSpPr>
        <p:spPr>
          <a:xfrm>
            <a:off x="1763056" y="4347850"/>
            <a:ext cx="5205507" cy="5245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b="1" dirty="0" smtClean="0"/>
              <a:t>ジオメトリ"</a:t>
            </a:r>
            <a:r>
              <a:rPr lang="ja-JP" altLang="en-US" b="1" dirty="0"/>
              <a:t>0101000020930900009B863076BADEB3C0D37989A18B79E2C0"</a:t>
            </a:r>
          </a:p>
        </p:txBody>
      </p:sp>
      <p:sp>
        <p:nvSpPr>
          <p:cNvPr id="7" name="正方形/長方形 6"/>
          <p:cNvSpPr/>
          <p:nvPr/>
        </p:nvSpPr>
        <p:spPr>
          <a:xfrm>
            <a:off x="4166589" y="678621"/>
            <a:ext cx="294503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600" b="1" dirty="0" smtClean="0"/>
              <a:t>勝どき駅のジオメトリを表示する</a:t>
            </a:r>
            <a:endParaRPr lang="ja-JP" altLang="en-US" sz="1600" b="1" dirty="0"/>
          </a:p>
        </p:txBody>
      </p:sp>
      <p:cxnSp>
        <p:nvCxnSpPr>
          <p:cNvPr id="9" name="直線矢印コネクタ 8"/>
          <p:cNvCxnSpPr/>
          <p:nvPr/>
        </p:nvCxnSpPr>
        <p:spPr>
          <a:xfrm flipH="1">
            <a:off x="3209877" y="2974484"/>
            <a:ext cx="600634" cy="81549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7343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6734" y="514350"/>
            <a:ext cx="6516441" cy="5009514"/>
          </a:xfrm>
          <a:prstGeom prst="rect">
            <a:avLst/>
          </a:prstGeom>
        </p:spPr>
      </p:pic>
      <p:sp>
        <p:nvSpPr>
          <p:cNvPr id="4" name="正方形/長方形 3"/>
          <p:cNvSpPr/>
          <p:nvPr/>
        </p:nvSpPr>
        <p:spPr>
          <a:xfrm>
            <a:off x="1565275" y="1870702"/>
            <a:ext cx="6057900" cy="16049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>
                <a:solidFill>
                  <a:srgbClr val="00B050"/>
                </a:solidFill>
              </a:rPr>
              <a:t>SELECT n05_011</a:t>
            </a:r>
          </a:p>
          <a:p>
            <a:r>
              <a:rPr lang="en-US" altLang="ja-JP" dirty="0">
                <a:solidFill>
                  <a:srgbClr val="00B050"/>
                </a:solidFill>
              </a:rPr>
              <a:t>FROM station</a:t>
            </a:r>
          </a:p>
          <a:p>
            <a:r>
              <a:rPr lang="en-US" altLang="ja-JP" dirty="0">
                <a:solidFill>
                  <a:srgbClr val="00B050"/>
                </a:solidFill>
              </a:rPr>
              <a:t>WHERE </a:t>
            </a:r>
            <a:r>
              <a:rPr lang="en-US" altLang="ja-JP" dirty="0" err="1">
                <a:solidFill>
                  <a:srgbClr val="00B050"/>
                </a:solidFill>
              </a:rPr>
              <a:t>ST_DWithin</a:t>
            </a:r>
            <a:r>
              <a:rPr lang="en-US" altLang="ja-JP" dirty="0">
                <a:solidFill>
                  <a:srgbClr val="00B050"/>
                </a:solidFill>
              </a:rPr>
              <a:t>(</a:t>
            </a:r>
          </a:p>
          <a:p>
            <a:r>
              <a:rPr lang="en-US" altLang="ja-JP" dirty="0">
                <a:solidFill>
                  <a:srgbClr val="00B050"/>
                </a:solidFill>
              </a:rPr>
              <a:t>        </a:t>
            </a:r>
            <a:r>
              <a:rPr lang="en-US" altLang="ja-JP" dirty="0" err="1">
                <a:solidFill>
                  <a:srgbClr val="00B050"/>
                </a:solidFill>
              </a:rPr>
              <a:t>station.geom</a:t>
            </a:r>
            <a:r>
              <a:rPr lang="en-US" altLang="ja-JP" dirty="0">
                <a:solidFill>
                  <a:srgbClr val="00B050"/>
                </a:solidFill>
              </a:rPr>
              <a:t>,</a:t>
            </a:r>
          </a:p>
          <a:p>
            <a:r>
              <a:rPr lang="en-US" altLang="ja-JP" dirty="0">
                <a:solidFill>
                  <a:srgbClr val="00B050"/>
                </a:solidFill>
              </a:rPr>
              <a:t>        '0101000020930900009B863076BADEB3C0D37989A18B79E2C0',</a:t>
            </a:r>
          </a:p>
          <a:p>
            <a:r>
              <a:rPr lang="en-US" altLang="ja-JP" dirty="0">
                <a:solidFill>
                  <a:srgbClr val="00B050"/>
                </a:solidFill>
              </a:rPr>
              <a:t>        1000</a:t>
            </a:r>
          </a:p>
          <a:p>
            <a:r>
              <a:rPr lang="en-US" altLang="ja-JP" dirty="0">
                <a:solidFill>
                  <a:srgbClr val="00B050"/>
                </a:solidFill>
              </a:rPr>
              <a:t>      );</a:t>
            </a:r>
            <a:endParaRPr lang="ja-JP" altLang="en-US" dirty="0">
              <a:solidFill>
                <a:srgbClr val="00B050"/>
              </a:solidFill>
            </a:endParaRPr>
          </a:p>
        </p:txBody>
      </p:sp>
      <p:sp>
        <p:nvSpPr>
          <p:cNvPr id="5" name="正方形/長方形 4"/>
          <p:cNvSpPr/>
          <p:nvPr/>
        </p:nvSpPr>
        <p:spPr>
          <a:xfrm>
            <a:off x="2753285" y="68698"/>
            <a:ext cx="412003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600" b="1" dirty="0" smtClean="0"/>
              <a:t>勝どき駅から半径</a:t>
            </a:r>
            <a:r>
              <a:rPr lang="en-US" altLang="ja-JP" sz="1600" b="1" dirty="0" smtClean="0"/>
              <a:t>1000m</a:t>
            </a:r>
            <a:r>
              <a:rPr lang="ja-JP" altLang="en-US" sz="1600" b="1" dirty="0" smtClean="0"/>
              <a:t>以内の駅を表示する</a:t>
            </a:r>
            <a:endParaRPr lang="ja-JP" altLang="en-US" sz="1600" b="1" dirty="0"/>
          </a:p>
        </p:txBody>
      </p:sp>
      <p:sp>
        <p:nvSpPr>
          <p:cNvPr id="2" name="正方形/長方形 1"/>
          <p:cNvSpPr/>
          <p:nvPr/>
        </p:nvSpPr>
        <p:spPr>
          <a:xfrm>
            <a:off x="3616138" y="4493437"/>
            <a:ext cx="501351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600" dirty="0"/>
              <a:t>ST_DWithin</a:t>
            </a:r>
            <a:r>
              <a:rPr lang="ja-JP" altLang="en-US" sz="1600" dirty="0" smtClean="0"/>
              <a:t>(</a:t>
            </a:r>
            <a:r>
              <a:rPr lang="en-US" altLang="ja-JP" sz="1600" dirty="0" smtClean="0"/>
              <a:t>geometry</a:t>
            </a:r>
            <a:r>
              <a:rPr lang="ja-JP" altLang="en-US" sz="1600" dirty="0" smtClean="0"/>
              <a:t>列名</a:t>
            </a:r>
            <a:r>
              <a:rPr lang="en-US" altLang="ja-JP" sz="1600" dirty="0" smtClean="0"/>
              <a:t>,</a:t>
            </a:r>
            <a:r>
              <a:rPr lang="ja-JP" altLang="en-US" sz="1600" dirty="0" smtClean="0"/>
              <a:t>値</a:t>
            </a:r>
            <a:r>
              <a:rPr lang="en-US" altLang="ja-JP" sz="1600" dirty="0"/>
              <a:t> </a:t>
            </a:r>
            <a:r>
              <a:rPr lang="en-US" altLang="ja-JP" sz="1600" dirty="0" smtClean="0"/>
              <a:t>,</a:t>
            </a:r>
            <a:r>
              <a:rPr lang="ja-JP" altLang="en-US" sz="1600" dirty="0" smtClean="0"/>
              <a:t>○○ｍ)・・・ジオメトリと範囲を指定して、それに該当するレコードを抽出する関数</a:t>
            </a:r>
            <a:endParaRPr lang="ja-JP" altLang="en-US" sz="1600" dirty="0"/>
          </a:p>
        </p:txBody>
      </p:sp>
      <p:cxnSp>
        <p:nvCxnSpPr>
          <p:cNvPr id="6" name="直線矢印コネクタ 5"/>
          <p:cNvCxnSpPr/>
          <p:nvPr/>
        </p:nvCxnSpPr>
        <p:spPr>
          <a:xfrm flipH="1">
            <a:off x="2152651" y="3084786"/>
            <a:ext cx="600634" cy="81549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97701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ja-JP" altLang="en-US" sz="3200" b="1" u="none" dirty="0" smtClean="0">
                <a:solidFill>
                  <a:srgbClr val="0070C0"/>
                </a:solidFill>
              </a:rPr>
              <a:t>④　</a:t>
            </a:r>
            <a:r>
              <a:rPr kumimoji="1" lang="ja-JP" altLang="en-US" sz="3200" b="1" u="none" dirty="0" smtClean="0">
                <a:solidFill>
                  <a:srgbClr val="0070C0"/>
                </a:solidFill>
              </a:rPr>
              <a:t>空間結合</a:t>
            </a:r>
            <a:endParaRPr kumimoji="1" lang="ja-JP" altLang="en-US" sz="3200" b="1" u="none" dirty="0">
              <a:solidFill>
                <a:srgbClr val="0070C0"/>
              </a:solidFill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25" y="822325"/>
            <a:ext cx="6096000" cy="4686300"/>
          </a:xfrm>
          <a:prstGeom prst="rect">
            <a:avLst/>
          </a:prstGeom>
        </p:spPr>
      </p:pic>
      <p:sp>
        <p:nvSpPr>
          <p:cNvPr id="4" name="正方形/長方形 3"/>
          <p:cNvSpPr/>
          <p:nvPr/>
        </p:nvSpPr>
        <p:spPr>
          <a:xfrm>
            <a:off x="1892300" y="1766460"/>
            <a:ext cx="4365625" cy="1388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b="1" dirty="0">
                <a:solidFill>
                  <a:srgbClr val="00B050"/>
                </a:solidFill>
              </a:rPr>
              <a:t>SELECT</a:t>
            </a:r>
          </a:p>
          <a:p>
            <a:r>
              <a:rPr lang="en-US" altLang="ja-JP" b="1" dirty="0">
                <a:solidFill>
                  <a:srgbClr val="00B050"/>
                </a:solidFill>
              </a:rPr>
              <a:t>  station.n05_011,ku.n03_003 </a:t>
            </a:r>
          </a:p>
          <a:p>
            <a:r>
              <a:rPr lang="en-US" altLang="ja-JP" b="1" dirty="0">
                <a:solidFill>
                  <a:srgbClr val="00B050"/>
                </a:solidFill>
              </a:rPr>
              <a:t>FROM </a:t>
            </a:r>
            <a:r>
              <a:rPr lang="en-US" altLang="ja-JP" b="1" dirty="0" err="1">
                <a:solidFill>
                  <a:srgbClr val="00B050"/>
                </a:solidFill>
              </a:rPr>
              <a:t>ku</a:t>
            </a:r>
            <a:endParaRPr lang="en-US" altLang="ja-JP" b="1" dirty="0">
              <a:solidFill>
                <a:srgbClr val="00B050"/>
              </a:solidFill>
            </a:endParaRPr>
          </a:p>
          <a:p>
            <a:r>
              <a:rPr lang="en-US" altLang="ja-JP" b="1" dirty="0">
                <a:solidFill>
                  <a:srgbClr val="00B050"/>
                </a:solidFill>
              </a:rPr>
              <a:t>JOIN station </a:t>
            </a:r>
          </a:p>
          <a:p>
            <a:r>
              <a:rPr lang="en-US" altLang="ja-JP" b="1" dirty="0">
                <a:solidFill>
                  <a:srgbClr val="00B050"/>
                </a:solidFill>
              </a:rPr>
              <a:t>ON </a:t>
            </a:r>
            <a:r>
              <a:rPr lang="en-US" altLang="ja-JP" b="1" dirty="0" err="1" smtClean="0">
                <a:solidFill>
                  <a:srgbClr val="00B050"/>
                </a:solidFill>
              </a:rPr>
              <a:t>ST_Contains</a:t>
            </a:r>
            <a:r>
              <a:rPr lang="en-US" altLang="ja-JP" b="1" dirty="0" smtClean="0">
                <a:solidFill>
                  <a:srgbClr val="00B050"/>
                </a:solidFill>
              </a:rPr>
              <a:t> (</a:t>
            </a:r>
            <a:r>
              <a:rPr lang="en-US" altLang="ja-JP" b="1" dirty="0" err="1">
                <a:solidFill>
                  <a:srgbClr val="00B050"/>
                </a:solidFill>
              </a:rPr>
              <a:t>ku.geom</a:t>
            </a:r>
            <a:r>
              <a:rPr lang="en-US" altLang="ja-JP" b="1" dirty="0">
                <a:solidFill>
                  <a:srgbClr val="00B050"/>
                </a:solidFill>
              </a:rPr>
              <a:t>, </a:t>
            </a:r>
            <a:r>
              <a:rPr lang="en-US" altLang="ja-JP" b="1" dirty="0" err="1">
                <a:solidFill>
                  <a:srgbClr val="00B050"/>
                </a:solidFill>
              </a:rPr>
              <a:t>station.geom</a:t>
            </a:r>
            <a:r>
              <a:rPr lang="en-US" altLang="ja-JP" b="1" dirty="0">
                <a:solidFill>
                  <a:srgbClr val="00B050"/>
                </a:solidFill>
              </a:rPr>
              <a:t>)</a:t>
            </a:r>
          </a:p>
          <a:p>
            <a:r>
              <a:rPr lang="en-US" altLang="ja-JP" b="1" dirty="0">
                <a:solidFill>
                  <a:srgbClr val="00B050"/>
                </a:solidFill>
              </a:rPr>
              <a:t>WHERE station.n05_011 = '</a:t>
            </a:r>
            <a:r>
              <a:rPr lang="ja-JP" altLang="en-US" b="1" dirty="0">
                <a:solidFill>
                  <a:srgbClr val="00B050"/>
                </a:solidFill>
              </a:rPr>
              <a:t>勝どき</a:t>
            </a:r>
            <a:r>
              <a:rPr lang="en-US" altLang="ja-JP" b="1" dirty="0">
                <a:solidFill>
                  <a:srgbClr val="00B050"/>
                </a:solidFill>
              </a:rPr>
              <a:t>';</a:t>
            </a:r>
            <a:endParaRPr lang="ja-JP" altLang="en-US" b="1" dirty="0">
              <a:solidFill>
                <a:srgbClr val="00B050"/>
              </a:solidFill>
            </a:endParaRPr>
          </a:p>
        </p:txBody>
      </p:sp>
      <p:cxnSp>
        <p:nvCxnSpPr>
          <p:cNvPr id="5" name="直線矢印コネクタ 4"/>
          <p:cNvCxnSpPr/>
          <p:nvPr/>
        </p:nvCxnSpPr>
        <p:spPr>
          <a:xfrm flipH="1">
            <a:off x="2247901" y="3351989"/>
            <a:ext cx="600634" cy="81549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正方形/長方形 5"/>
          <p:cNvSpPr/>
          <p:nvPr/>
        </p:nvSpPr>
        <p:spPr>
          <a:xfrm>
            <a:off x="6311800" y="2640972"/>
            <a:ext cx="2832200" cy="1388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b="1" dirty="0" smtClean="0"/>
              <a:t>JOIN　テーブル名　</a:t>
            </a:r>
            <a:r>
              <a:rPr lang="en-US" altLang="ja-JP" b="1" dirty="0" smtClean="0"/>
              <a:t>ON</a:t>
            </a:r>
            <a:r>
              <a:rPr lang="ja-JP" altLang="en-US" b="1" dirty="0"/>
              <a:t>　</a:t>
            </a:r>
            <a:r>
              <a:rPr lang="ja-JP" altLang="en-US" b="1" dirty="0" smtClean="0"/>
              <a:t>条件式・・・</a:t>
            </a:r>
            <a:endParaRPr lang="en-US" altLang="ja-JP" b="1" dirty="0" smtClean="0"/>
          </a:p>
          <a:p>
            <a:r>
              <a:rPr lang="ja-JP" altLang="en-US" b="1" dirty="0" smtClean="0"/>
              <a:t>テーブルを結合する式</a:t>
            </a:r>
            <a:endParaRPr lang="en-US" altLang="ja-JP" b="1" dirty="0" smtClean="0"/>
          </a:p>
          <a:p>
            <a:endParaRPr lang="en-US" altLang="ja-JP" b="1" dirty="0"/>
          </a:p>
          <a:p>
            <a:r>
              <a:rPr lang="en-US" altLang="ja-JP" b="1" dirty="0" err="1" smtClean="0"/>
              <a:t>ST_Contains</a:t>
            </a:r>
            <a:r>
              <a:rPr lang="en-US" altLang="ja-JP" b="1" dirty="0" smtClean="0"/>
              <a:t>(</a:t>
            </a:r>
            <a:r>
              <a:rPr lang="en-US" altLang="ja-JP" b="1" dirty="0" err="1" smtClean="0"/>
              <a:t>a,b</a:t>
            </a:r>
            <a:r>
              <a:rPr lang="en-US" altLang="ja-JP" b="1" dirty="0" smtClean="0"/>
              <a:t>)</a:t>
            </a:r>
          </a:p>
          <a:p>
            <a:r>
              <a:rPr lang="en-US" altLang="ja-JP" b="1" dirty="0" smtClean="0"/>
              <a:t>a</a:t>
            </a:r>
            <a:r>
              <a:rPr lang="ja-JP" altLang="en-US" b="1" dirty="0" smtClean="0"/>
              <a:t>（ジオメトリー）に含まれる</a:t>
            </a:r>
            <a:r>
              <a:rPr lang="en-US" altLang="ja-JP" b="1" dirty="0" smtClean="0"/>
              <a:t>b</a:t>
            </a:r>
            <a:r>
              <a:rPr lang="ja-JP" altLang="en-US" b="1" dirty="0" smtClean="0"/>
              <a:t>（ジオメトリーを）抽出する関数</a:t>
            </a:r>
            <a:endParaRPr lang="ja-JP" altLang="en-US" b="1" dirty="0"/>
          </a:p>
        </p:txBody>
      </p:sp>
      <p:sp>
        <p:nvSpPr>
          <p:cNvPr id="7" name="正方形/長方形 6"/>
          <p:cNvSpPr/>
          <p:nvPr/>
        </p:nvSpPr>
        <p:spPr>
          <a:xfrm>
            <a:off x="6257925" y="1162317"/>
            <a:ext cx="2886075" cy="5245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b="1" dirty="0" err="1" smtClean="0"/>
              <a:t>ku</a:t>
            </a:r>
            <a:r>
              <a:rPr lang="ja-JP" altLang="en-US" b="1" dirty="0" smtClean="0"/>
              <a:t>テーブルの</a:t>
            </a:r>
            <a:r>
              <a:rPr lang="en-US" altLang="ja-JP" b="1" dirty="0" err="1" smtClean="0"/>
              <a:t>geom</a:t>
            </a:r>
            <a:r>
              <a:rPr lang="en-US" altLang="ja-JP" b="1" dirty="0" smtClean="0"/>
              <a:t>(</a:t>
            </a:r>
            <a:r>
              <a:rPr lang="ja-JP" altLang="en-US" b="1" dirty="0" smtClean="0"/>
              <a:t>ジオメトリー</a:t>
            </a:r>
            <a:r>
              <a:rPr lang="en-US" altLang="ja-JP" b="1" dirty="0" smtClean="0"/>
              <a:t>)</a:t>
            </a:r>
            <a:r>
              <a:rPr lang="ja-JP" altLang="en-US" b="1" dirty="0" smtClean="0"/>
              <a:t>に含まれる勝どき駅を抽出する</a:t>
            </a:r>
            <a:endParaRPr lang="en-US" altLang="ja-JP" b="1" dirty="0" smtClean="0"/>
          </a:p>
        </p:txBody>
      </p:sp>
    </p:spTree>
    <p:extLst>
      <p:ext uri="{BB962C8B-B14F-4D97-AF65-F5344CB8AC3E}">
        <p14:creationId xmlns:p14="http://schemas.microsoft.com/office/powerpoint/2010/main" val="14476647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2550" y="801529"/>
            <a:ext cx="6019800" cy="4627721"/>
          </a:xfrm>
          <a:prstGeom prst="rect">
            <a:avLst/>
          </a:prstGeom>
        </p:spPr>
      </p:pic>
      <p:sp>
        <p:nvSpPr>
          <p:cNvPr id="3" name="正方形/長方形 2"/>
          <p:cNvSpPr/>
          <p:nvPr/>
        </p:nvSpPr>
        <p:spPr>
          <a:xfrm>
            <a:off x="3162300" y="1731187"/>
            <a:ext cx="4134971" cy="16049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b="1" dirty="0">
                <a:solidFill>
                  <a:srgbClr val="00B050"/>
                </a:solidFill>
              </a:rPr>
              <a:t>SELECT</a:t>
            </a:r>
          </a:p>
          <a:p>
            <a:r>
              <a:rPr lang="ja-JP" altLang="en-US" b="1" dirty="0">
                <a:solidFill>
                  <a:srgbClr val="00B050"/>
                </a:solidFill>
              </a:rPr>
              <a:t>  ku.n03_003 ,station.n05_011</a:t>
            </a:r>
          </a:p>
          <a:p>
            <a:r>
              <a:rPr lang="ja-JP" altLang="en-US" b="1" dirty="0">
                <a:solidFill>
                  <a:srgbClr val="00B050"/>
                </a:solidFill>
              </a:rPr>
              <a:t>  </a:t>
            </a:r>
          </a:p>
          <a:p>
            <a:r>
              <a:rPr lang="ja-JP" altLang="en-US" b="1" dirty="0">
                <a:solidFill>
                  <a:srgbClr val="00B050"/>
                </a:solidFill>
              </a:rPr>
              <a:t>FROM ku</a:t>
            </a:r>
          </a:p>
          <a:p>
            <a:r>
              <a:rPr lang="ja-JP" altLang="en-US" b="1" dirty="0">
                <a:solidFill>
                  <a:srgbClr val="00B050"/>
                </a:solidFill>
              </a:rPr>
              <a:t>JOIN station </a:t>
            </a:r>
          </a:p>
          <a:p>
            <a:r>
              <a:rPr lang="ja-JP" altLang="en-US" b="1" dirty="0">
                <a:solidFill>
                  <a:srgbClr val="00B050"/>
                </a:solidFill>
              </a:rPr>
              <a:t>ON ST_Contains(ku.geom, station.geom)</a:t>
            </a:r>
          </a:p>
          <a:p>
            <a:r>
              <a:rPr lang="ja-JP" altLang="en-US" b="1" dirty="0">
                <a:solidFill>
                  <a:srgbClr val="00B050"/>
                </a:solidFill>
              </a:rPr>
              <a:t>WHERE ku.n03_003 = '千代田区';</a:t>
            </a:r>
          </a:p>
        </p:txBody>
      </p:sp>
      <p:sp>
        <p:nvSpPr>
          <p:cNvPr id="5" name="正方形/長方形 4"/>
          <p:cNvSpPr/>
          <p:nvPr/>
        </p:nvSpPr>
        <p:spPr>
          <a:xfrm>
            <a:off x="2889931" y="281723"/>
            <a:ext cx="315503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600" b="1" dirty="0" smtClean="0"/>
              <a:t>千代田区に含まれる駅を表示する</a:t>
            </a:r>
            <a:endParaRPr lang="ja-JP" altLang="en-US" sz="1600" b="1" dirty="0"/>
          </a:p>
        </p:txBody>
      </p:sp>
      <p:cxnSp>
        <p:nvCxnSpPr>
          <p:cNvPr id="6" name="直線矢印コネクタ 5"/>
          <p:cNvCxnSpPr/>
          <p:nvPr/>
        </p:nvCxnSpPr>
        <p:spPr>
          <a:xfrm flipH="1">
            <a:off x="3340101" y="3517366"/>
            <a:ext cx="600634" cy="81549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83248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3133" y="774591"/>
            <a:ext cx="6218075" cy="4780146"/>
          </a:xfrm>
          <a:prstGeom prst="rect">
            <a:avLst/>
          </a:prstGeom>
        </p:spPr>
      </p:pic>
      <p:sp>
        <p:nvSpPr>
          <p:cNvPr id="4" name="正方形/長方形 3"/>
          <p:cNvSpPr/>
          <p:nvPr/>
        </p:nvSpPr>
        <p:spPr>
          <a:xfrm>
            <a:off x="4114800" y="1559737"/>
            <a:ext cx="3299012" cy="16049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b="1" dirty="0">
                <a:solidFill>
                  <a:srgbClr val="00B050"/>
                </a:solidFill>
              </a:rPr>
              <a:t>SELECT</a:t>
            </a:r>
          </a:p>
          <a:p>
            <a:r>
              <a:rPr lang="en-US" altLang="ja-JP" b="1" dirty="0">
                <a:solidFill>
                  <a:srgbClr val="00B050"/>
                </a:solidFill>
              </a:rPr>
              <a:t>  ku.n03_003 ,station.n05_011</a:t>
            </a:r>
          </a:p>
          <a:p>
            <a:r>
              <a:rPr lang="en-US" altLang="ja-JP" b="1" dirty="0">
                <a:solidFill>
                  <a:srgbClr val="00B050"/>
                </a:solidFill>
              </a:rPr>
              <a:t>  </a:t>
            </a:r>
          </a:p>
          <a:p>
            <a:r>
              <a:rPr lang="en-US" altLang="ja-JP" b="1" dirty="0">
                <a:solidFill>
                  <a:srgbClr val="00B050"/>
                </a:solidFill>
              </a:rPr>
              <a:t>FROM </a:t>
            </a:r>
            <a:r>
              <a:rPr lang="en-US" altLang="ja-JP" b="1" dirty="0" err="1">
                <a:solidFill>
                  <a:srgbClr val="00B050"/>
                </a:solidFill>
              </a:rPr>
              <a:t>ku</a:t>
            </a:r>
            <a:endParaRPr lang="en-US" altLang="ja-JP" b="1" dirty="0">
              <a:solidFill>
                <a:srgbClr val="00B050"/>
              </a:solidFill>
            </a:endParaRPr>
          </a:p>
          <a:p>
            <a:r>
              <a:rPr lang="en-US" altLang="ja-JP" b="1" dirty="0">
                <a:solidFill>
                  <a:srgbClr val="00B050"/>
                </a:solidFill>
              </a:rPr>
              <a:t>JOIN station </a:t>
            </a:r>
          </a:p>
          <a:p>
            <a:r>
              <a:rPr lang="en-US" altLang="ja-JP" b="1" dirty="0">
                <a:solidFill>
                  <a:srgbClr val="00B050"/>
                </a:solidFill>
              </a:rPr>
              <a:t>ON </a:t>
            </a:r>
            <a:r>
              <a:rPr lang="en-US" altLang="ja-JP" b="1" dirty="0" err="1">
                <a:solidFill>
                  <a:srgbClr val="00B050"/>
                </a:solidFill>
              </a:rPr>
              <a:t>ST_Contains</a:t>
            </a:r>
            <a:r>
              <a:rPr lang="en-US" altLang="ja-JP" b="1" dirty="0">
                <a:solidFill>
                  <a:srgbClr val="00B050"/>
                </a:solidFill>
              </a:rPr>
              <a:t>(</a:t>
            </a:r>
            <a:r>
              <a:rPr lang="en-US" altLang="ja-JP" b="1" dirty="0" err="1">
                <a:solidFill>
                  <a:srgbClr val="00B050"/>
                </a:solidFill>
              </a:rPr>
              <a:t>ku.geom</a:t>
            </a:r>
            <a:r>
              <a:rPr lang="en-US" altLang="ja-JP" b="1" dirty="0">
                <a:solidFill>
                  <a:srgbClr val="00B050"/>
                </a:solidFill>
              </a:rPr>
              <a:t>, </a:t>
            </a:r>
            <a:r>
              <a:rPr lang="en-US" altLang="ja-JP" b="1" dirty="0" err="1">
                <a:solidFill>
                  <a:srgbClr val="00B050"/>
                </a:solidFill>
              </a:rPr>
              <a:t>station.geom</a:t>
            </a:r>
            <a:r>
              <a:rPr lang="en-US" altLang="ja-JP" b="1" dirty="0">
                <a:solidFill>
                  <a:srgbClr val="00B050"/>
                </a:solidFill>
              </a:rPr>
              <a:t>)</a:t>
            </a:r>
          </a:p>
          <a:p>
            <a:r>
              <a:rPr lang="en-US" altLang="ja-JP" b="1" dirty="0">
                <a:solidFill>
                  <a:srgbClr val="00B050"/>
                </a:solidFill>
              </a:rPr>
              <a:t>WHERE ku.n03_001 = '</a:t>
            </a:r>
            <a:r>
              <a:rPr lang="ja-JP" altLang="en-US" b="1" dirty="0">
                <a:solidFill>
                  <a:srgbClr val="00B050"/>
                </a:solidFill>
              </a:rPr>
              <a:t>東京都</a:t>
            </a:r>
            <a:r>
              <a:rPr lang="en-US" altLang="ja-JP" b="1" dirty="0">
                <a:solidFill>
                  <a:srgbClr val="00B050"/>
                </a:solidFill>
              </a:rPr>
              <a:t>';</a:t>
            </a:r>
          </a:p>
        </p:txBody>
      </p:sp>
      <p:sp>
        <p:nvSpPr>
          <p:cNvPr id="5" name="正方形/長方形 4"/>
          <p:cNvSpPr/>
          <p:nvPr/>
        </p:nvSpPr>
        <p:spPr>
          <a:xfrm>
            <a:off x="2889931" y="281723"/>
            <a:ext cx="294824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600" b="1" dirty="0" smtClean="0"/>
              <a:t>東京都に含まれる駅を表示する</a:t>
            </a:r>
            <a:endParaRPr lang="ja-JP" altLang="en-US" sz="1600" b="1" dirty="0"/>
          </a:p>
        </p:txBody>
      </p:sp>
      <p:cxnSp>
        <p:nvCxnSpPr>
          <p:cNvPr id="6" name="直線矢印コネクタ 5"/>
          <p:cNvCxnSpPr/>
          <p:nvPr/>
        </p:nvCxnSpPr>
        <p:spPr>
          <a:xfrm flipH="1">
            <a:off x="3514166" y="3428189"/>
            <a:ext cx="600634" cy="81549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99974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図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15141" y="1216826"/>
            <a:ext cx="5169003" cy="3973671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ja-JP" altLang="en-US" sz="3200" u="none" dirty="0" smtClean="0">
                <a:solidFill>
                  <a:srgbClr val="0070C0"/>
                </a:solidFill>
              </a:rPr>
              <a:t>⑤　</a:t>
            </a:r>
            <a:r>
              <a:rPr kumimoji="1" lang="en-US" altLang="ja-JP" sz="3200" u="none" dirty="0" smtClean="0">
                <a:solidFill>
                  <a:srgbClr val="0070C0"/>
                </a:solidFill>
              </a:rPr>
              <a:t>23</a:t>
            </a:r>
            <a:r>
              <a:rPr kumimoji="1" lang="ja-JP" altLang="en-US" sz="3200" u="none" dirty="0" smtClean="0">
                <a:solidFill>
                  <a:srgbClr val="0070C0"/>
                </a:solidFill>
              </a:rPr>
              <a:t>区内の駅密度を計算する</a:t>
            </a:r>
            <a:endParaRPr kumimoji="1" lang="ja-JP" altLang="en-US" sz="3200" u="none" dirty="0">
              <a:solidFill>
                <a:srgbClr val="0070C0"/>
              </a:solidFill>
            </a:endParaRPr>
          </a:p>
        </p:txBody>
      </p:sp>
      <p:sp>
        <p:nvSpPr>
          <p:cNvPr id="5" name="正方形/長方形 4"/>
          <p:cNvSpPr/>
          <p:nvPr/>
        </p:nvSpPr>
        <p:spPr>
          <a:xfrm>
            <a:off x="1803400" y="2388270"/>
            <a:ext cx="34417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400" b="1" dirty="0">
                <a:solidFill>
                  <a:srgbClr val="00B050"/>
                </a:solidFill>
              </a:rPr>
              <a:t>SELECT AddGeometryColumn(</a:t>
            </a:r>
          </a:p>
          <a:p>
            <a:r>
              <a:rPr lang="ja-JP" altLang="en-US" sz="1400" b="1" dirty="0">
                <a:solidFill>
                  <a:srgbClr val="00B050"/>
                </a:solidFill>
              </a:rPr>
              <a:t>'station', </a:t>
            </a:r>
            <a:r>
              <a:rPr lang="ja-JP" altLang="en-US" sz="1400" b="1" dirty="0" smtClean="0">
                <a:solidFill>
                  <a:srgbClr val="00B050"/>
                </a:solidFill>
              </a:rPr>
              <a:t>‘</a:t>
            </a:r>
            <a:r>
              <a:rPr lang="en-US" altLang="ja-JP" sz="1400" b="1" dirty="0" smtClean="0">
                <a:solidFill>
                  <a:srgbClr val="00B050"/>
                </a:solidFill>
              </a:rPr>
              <a:t>new</a:t>
            </a:r>
            <a:r>
              <a:rPr lang="ja-JP" altLang="en-US" sz="1400" b="1" dirty="0" smtClean="0">
                <a:solidFill>
                  <a:srgbClr val="00B050"/>
                </a:solidFill>
              </a:rPr>
              <a:t>_geom'</a:t>
            </a:r>
            <a:r>
              <a:rPr lang="ja-JP" altLang="en-US" sz="1400" b="1" dirty="0">
                <a:solidFill>
                  <a:srgbClr val="00B050"/>
                </a:solidFill>
              </a:rPr>
              <a:t>, 2451, 'POINT', 2)</a:t>
            </a:r>
            <a:r>
              <a:rPr lang="ja-JP" altLang="en-US" sz="1400" b="1" dirty="0" smtClean="0">
                <a:solidFill>
                  <a:srgbClr val="00B050"/>
                </a:solidFill>
              </a:rPr>
              <a:t>;</a:t>
            </a:r>
            <a:endParaRPr lang="ja-JP" altLang="en-US" sz="1400" b="1" dirty="0">
              <a:solidFill>
                <a:srgbClr val="00B050"/>
              </a:solidFill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3999643" y="878272"/>
            <a:ext cx="51443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dirty="0" smtClean="0"/>
              <a:t>新規にジオメトリカラムをもつテーブルをもつ列を作成する</a:t>
            </a:r>
            <a:endParaRPr kumimoji="1" lang="ja-JP" altLang="en-US" sz="1600" dirty="0"/>
          </a:p>
        </p:txBody>
      </p:sp>
      <p:sp>
        <p:nvSpPr>
          <p:cNvPr id="8" name="正方形/長方形 7"/>
          <p:cNvSpPr/>
          <p:nvPr/>
        </p:nvSpPr>
        <p:spPr>
          <a:xfrm>
            <a:off x="1996448" y="5190497"/>
            <a:ext cx="7376152" cy="5245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 err="1" smtClean="0"/>
              <a:t>AddGeometryColumn</a:t>
            </a:r>
            <a:r>
              <a:rPr lang="en-US" altLang="ja-JP" dirty="0" smtClean="0"/>
              <a:t>()</a:t>
            </a:r>
            <a:r>
              <a:rPr lang="ja-JP" altLang="en-US" dirty="0" smtClean="0"/>
              <a:t>・・・</a:t>
            </a:r>
            <a:r>
              <a:rPr lang="ja-JP" altLang="en-US" dirty="0"/>
              <a:t>テーブル</a:t>
            </a:r>
            <a:r>
              <a:rPr lang="ja-JP" altLang="en-US" dirty="0" smtClean="0"/>
              <a:t>にジオメトリカラムを作成する</a:t>
            </a:r>
            <a:endParaRPr lang="en-US" altLang="ja-JP" dirty="0"/>
          </a:p>
          <a:p>
            <a:r>
              <a:rPr lang="en-US" altLang="ja-JP" dirty="0" smtClean="0"/>
              <a:t>‘</a:t>
            </a:r>
            <a:r>
              <a:rPr lang="ja-JP" altLang="en-US" dirty="0" smtClean="0"/>
              <a:t>テーブル名</a:t>
            </a:r>
            <a:r>
              <a:rPr lang="en-US" altLang="ja-JP" dirty="0" smtClean="0"/>
              <a:t>’, ‘</a:t>
            </a:r>
            <a:r>
              <a:rPr lang="ja-JP" altLang="en-US" dirty="0" smtClean="0"/>
              <a:t>新規ジオメトリカラムの列名（任意）</a:t>
            </a:r>
            <a:r>
              <a:rPr lang="en-US" altLang="ja-JP" dirty="0" smtClean="0"/>
              <a:t>’, 2451</a:t>
            </a:r>
            <a:r>
              <a:rPr lang="ja-JP" altLang="en-US" dirty="0" smtClean="0"/>
              <a:t>（</a:t>
            </a:r>
            <a:r>
              <a:rPr lang="en-US" altLang="ja-JP" dirty="0" smtClean="0"/>
              <a:t>SRID</a:t>
            </a:r>
            <a:r>
              <a:rPr lang="ja-JP" altLang="en-US" dirty="0" smtClean="0"/>
              <a:t>）</a:t>
            </a:r>
            <a:r>
              <a:rPr lang="en-US" altLang="ja-JP" dirty="0" smtClean="0"/>
              <a:t>, ‘</a:t>
            </a:r>
            <a:r>
              <a:rPr lang="ja-JP" altLang="en-US" dirty="0" smtClean="0"/>
              <a:t>データタイプ</a:t>
            </a:r>
            <a:r>
              <a:rPr lang="en-US" altLang="ja-JP" dirty="0" smtClean="0"/>
              <a:t>’, 2</a:t>
            </a:r>
            <a:r>
              <a:rPr lang="ja-JP" altLang="en-US" dirty="0" smtClean="0"/>
              <a:t>（</a:t>
            </a:r>
            <a:r>
              <a:rPr lang="ja-JP" altLang="en-US" dirty="0" err="1" smtClean="0"/>
              <a:t>ｘ</a:t>
            </a:r>
            <a:r>
              <a:rPr lang="ja-JP" altLang="en-US" dirty="0" smtClean="0"/>
              <a:t>とｙなので２）</a:t>
            </a:r>
            <a:endParaRPr lang="en-US" altLang="ja-JP" dirty="0"/>
          </a:p>
        </p:txBody>
      </p:sp>
      <p:cxnSp>
        <p:nvCxnSpPr>
          <p:cNvPr id="10" name="直線矢印コネクタ 9"/>
          <p:cNvCxnSpPr/>
          <p:nvPr/>
        </p:nvCxnSpPr>
        <p:spPr>
          <a:xfrm flipH="1">
            <a:off x="3399008" y="3088087"/>
            <a:ext cx="600634" cy="81549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31503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7942" y="905510"/>
            <a:ext cx="5892800" cy="4530090"/>
          </a:xfrm>
          <a:prstGeom prst="rect">
            <a:avLst/>
          </a:prstGeom>
        </p:spPr>
      </p:pic>
      <p:sp>
        <p:nvSpPr>
          <p:cNvPr id="4" name="正方形/長方形 3"/>
          <p:cNvSpPr/>
          <p:nvPr/>
        </p:nvSpPr>
        <p:spPr>
          <a:xfrm>
            <a:off x="3797300" y="1898823"/>
            <a:ext cx="3923442" cy="5245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b="1" dirty="0">
                <a:solidFill>
                  <a:srgbClr val="00B050"/>
                </a:solidFill>
              </a:rPr>
              <a:t>SELECT *</a:t>
            </a:r>
          </a:p>
          <a:p>
            <a:r>
              <a:rPr lang="en-US" altLang="ja-JP" b="1" dirty="0" smtClean="0">
                <a:solidFill>
                  <a:srgbClr val="00B050"/>
                </a:solidFill>
              </a:rPr>
              <a:t>F</a:t>
            </a:r>
            <a:r>
              <a:rPr lang="ja-JP" altLang="en-US" b="1" dirty="0" smtClean="0">
                <a:solidFill>
                  <a:srgbClr val="00B050"/>
                </a:solidFill>
              </a:rPr>
              <a:t>rom </a:t>
            </a:r>
            <a:r>
              <a:rPr lang="ja-JP" altLang="en-US" b="1" dirty="0">
                <a:solidFill>
                  <a:srgbClr val="00B050"/>
                </a:solidFill>
              </a:rPr>
              <a:t>station;</a:t>
            </a:r>
          </a:p>
        </p:txBody>
      </p:sp>
      <p:cxnSp>
        <p:nvCxnSpPr>
          <p:cNvPr id="5" name="直線矢印コネクタ 4"/>
          <p:cNvCxnSpPr/>
          <p:nvPr/>
        </p:nvCxnSpPr>
        <p:spPr>
          <a:xfrm>
            <a:off x="4774342" y="2423326"/>
            <a:ext cx="2045558" cy="13781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6"/>
          <p:cNvSpPr txBox="1"/>
          <p:nvPr/>
        </p:nvSpPr>
        <p:spPr>
          <a:xfrm>
            <a:off x="1532685" y="304705"/>
            <a:ext cx="64833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dirty="0" smtClean="0"/>
              <a:t>新規にジオメトリカラムをもつテーブルをもつ列（</a:t>
            </a:r>
            <a:r>
              <a:rPr lang="en-US" altLang="ja-JP" sz="1600" dirty="0" err="1"/>
              <a:t>new_geom</a:t>
            </a:r>
            <a:r>
              <a:rPr kumimoji="1" lang="ja-JP" altLang="en-US" sz="1600" dirty="0" smtClean="0"/>
              <a:t>）</a:t>
            </a:r>
            <a:r>
              <a:rPr lang="ja-JP" altLang="en-US" sz="1600" dirty="0" smtClean="0"/>
              <a:t>が</a:t>
            </a:r>
            <a:r>
              <a:rPr kumimoji="1" lang="ja-JP" altLang="en-US" sz="1600" dirty="0" smtClean="0"/>
              <a:t>作成された</a:t>
            </a:r>
            <a:endParaRPr kumimoji="1" lang="ja-JP" altLang="en-US" sz="1600" dirty="0"/>
          </a:p>
        </p:txBody>
      </p:sp>
      <p:sp>
        <p:nvSpPr>
          <p:cNvPr id="8" name="正方形/長方形 7"/>
          <p:cNvSpPr/>
          <p:nvPr/>
        </p:nvSpPr>
        <p:spPr>
          <a:xfrm>
            <a:off x="4866323" y="5435600"/>
            <a:ext cx="3462679" cy="3084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/>
              <a:t>SELECT </a:t>
            </a:r>
            <a:r>
              <a:rPr lang="ja-JP" altLang="en-US" b="1" dirty="0" smtClean="0"/>
              <a:t>*・・・　*すべてのレコードを表示する</a:t>
            </a:r>
            <a:endParaRPr lang="ja-JP" altLang="en-US" b="1" dirty="0"/>
          </a:p>
        </p:txBody>
      </p:sp>
    </p:spTree>
    <p:extLst>
      <p:ext uri="{BB962C8B-B14F-4D97-AF65-F5344CB8AC3E}">
        <p14:creationId xmlns:p14="http://schemas.microsoft.com/office/powerpoint/2010/main" val="145412065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0804" y="795659"/>
            <a:ext cx="5507045" cy="4233541"/>
          </a:xfrm>
          <a:prstGeom prst="rect">
            <a:avLst/>
          </a:prstGeom>
        </p:spPr>
      </p:pic>
      <p:sp>
        <p:nvSpPr>
          <p:cNvPr id="2" name="正方形/長方形 1"/>
          <p:cNvSpPr/>
          <p:nvPr/>
        </p:nvSpPr>
        <p:spPr>
          <a:xfrm>
            <a:off x="2794000" y="2017504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ja-JP" sz="1400" b="1" dirty="0">
                <a:solidFill>
                  <a:srgbClr val="00B050"/>
                </a:solidFill>
              </a:rPr>
              <a:t>CREATE INDEX </a:t>
            </a:r>
            <a:r>
              <a:rPr lang="en-US" altLang="ja-JP" sz="1400" b="1" dirty="0" err="1">
                <a:solidFill>
                  <a:srgbClr val="00B050"/>
                </a:solidFill>
              </a:rPr>
              <a:t>n_geom</a:t>
            </a:r>
            <a:endParaRPr lang="en-US" altLang="ja-JP" sz="1400" b="1" dirty="0">
              <a:solidFill>
                <a:srgbClr val="00B050"/>
              </a:solidFill>
            </a:endParaRPr>
          </a:p>
          <a:p>
            <a:r>
              <a:rPr lang="en-US" altLang="ja-JP" sz="1400" b="1" dirty="0">
                <a:solidFill>
                  <a:srgbClr val="00B050"/>
                </a:solidFill>
              </a:rPr>
              <a:t>ON station USING </a:t>
            </a:r>
            <a:r>
              <a:rPr lang="en-US" altLang="ja-JP" sz="1400" b="1" dirty="0" err="1">
                <a:solidFill>
                  <a:srgbClr val="00B050"/>
                </a:solidFill>
              </a:rPr>
              <a:t>GiST</a:t>
            </a:r>
            <a:r>
              <a:rPr lang="en-US" altLang="ja-JP" sz="1400" b="1" dirty="0">
                <a:solidFill>
                  <a:srgbClr val="00B050"/>
                </a:solidFill>
              </a:rPr>
              <a:t> (</a:t>
            </a:r>
            <a:r>
              <a:rPr lang="en-US" altLang="ja-JP" sz="1400" b="1" dirty="0" err="1">
                <a:solidFill>
                  <a:srgbClr val="00B050"/>
                </a:solidFill>
              </a:rPr>
              <a:t>new_geom</a:t>
            </a:r>
            <a:r>
              <a:rPr lang="en-US" altLang="ja-JP" sz="1400" b="1" dirty="0" smtClean="0">
                <a:solidFill>
                  <a:srgbClr val="00B050"/>
                </a:solidFill>
              </a:rPr>
              <a:t>);</a:t>
            </a:r>
            <a:endParaRPr lang="ja-JP" altLang="en-US" sz="1400" b="1" dirty="0">
              <a:solidFill>
                <a:srgbClr val="00B050"/>
              </a:solidFill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3308350" y="212532"/>
            <a:ext cx="25138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800" dirty="0" smtClean="0"/>
              <a:t>空間インデックスの作成</a:t>
            </a:r>
            <a:endParaRPr kumimoji="1" lang="ja-JP" altLang="en-US" sz="1800" dirty="0"/>
          </a:p>
        </p:txBody>
      </p:sp>
      <p:cxnSp>
        <p:nvCxnSpPr>
          <p:cNvPr id="9" name="直線矢印コネクタ 8"/>
          <p:cNvCxnSpPr/>
          <p:nvPr/>
        </p:nvCxnSpPr>
        <p:spPr>
          <a:xfrm flipH="1">
            <a:off x="2959100" y="2499679"/>
            <a:ext cx="850900" cy="8255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正方形/長方形 14"/>
          <p:cNvSpPr/>
          <p:nvPr/>
        </p:nvSpPr>
        <p:spPr>
          <a:xfrm>
            <a:off x="4229100" y="5130225"/>
            <a:ext cx="523712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600" dirty="0">
                <a:latin typeface="+mj-ea"/>
                <a:ea typeface="+mj-ea"/>
              </a:rPr>
              <a:t>CREATE INDEX </a:t>
            </a:r>
            <a:r>
              <a:rPr lang="ja-JP" altLang="en-US" sz="1600" dirty="0" smtClean="0">
                <a:latin typeface="+mj-ea"/>
                <a:ea typeface="+mj-ea"/>
              </a:rPr>
              <a:t>・・・インデックスを作成する</a:t>
            </a:r>
            <a:endParaRPr lang="en-US" altLang="ja-JP" sz="1600" dirty="0" smtClean="0">
              <a:latin typeface="+mj-ea"/>
              <a:ea typeface="+mj-ea"/>
            </a:endParaRPr>
          </a:p>
          <a:p>
            <a:r>
              <a:rPr lang="en-US" altLang="ja-JP" sz="1600" dirty="0" smtClean="0">
                <a:latin typeface="+mj-ea"/>
                <a:ea typeface="+mj-ea"/>
              </a:rPr>
              <a:t>USING </a:t>
            </a:r>
            <a:r>
              <a:rPr lang="en-US" altLang="ja-JP" sz="1600" dirty="0" err="1" smtClean="0">
                <a:latin typeface="+mj-ea"/>
                <a:ea typeface="+mj-ea"/>
              </a:rPr>
              <a:t>GiST</a:t>
            </a:r>
            <a:r>
              <a:rPr lang="ja-JP" altLang="en-US" sz="1600" dirty="0" smtClean="0">
                <a:latin typeface="+mj-ea"/>
                <a:ea typeface="+mj-ea"/>
              </a:rPr>
              <a:t>・・・インデックスを空間インデックスとする</a:t>
            </a:r>
            <a:endParaRPr lang="ja-JP" altLang="en-US" sz="16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1334714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1000" y="663045"/>
            <a:ext cx="6070600" cy="4666774"/>
          </a:xfrm>
          <a:prstGeom prst="rect">
            <a:avLst/>
          </a:prstGeom>
        </p:spPr>
      </p:pic>
      <p:sp>
        <p:nvSpPr>
          <p:cNvPr id="3" name="正方形/長方形 2"/>
          <p:cNvSpPr/>
          <p:nvPr/>
        </p:nvSpPr>
        <p:spPr>
          <a:xfrm>
            <a:off x="3571875" y="2273972"/>
            <a:ext cx="414972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400" b="1" dirty="0">
                <a:solidFill>
                  <a:srgbClr val="00B050"/>
                </a:solidFill>
              </a:rPr>
              <a:t>UPDATE station SET </a:t>
            </a:r>
            <a:r>
              <a:rPr lang="en-US" altLang="ja-JP" sz="1400" b="1" dirty="0" err="1">
                <a:solidFill>
                  <a:srgbClr val="00B050"/>
                </a:solidFill>
              </a:rPr>
              <a:t>new_geom</a:t>
            </a:r>
            <a:r>
              <a:rPr lang="en-US" altLang="ja-JP" sz="1400" b="1" dirty="0">
                <a:solidFill>
                  <a:srgbClr val="00B050"/>
                </a:solidFill>
              </a:rPr>
              <a:t> = </a:t>
            </a:r>
            <a:r>
              <a:rPr lang="en-US" altLang="ja-JP" sz="1400" b="1" dirty="0" err="1">
                <a:solidFill>
                  <a:srgbClr val="00B050"/>
                </a:solidFill>
              </a:rPr>
              <a:t>ST_Centroid</a:t>
            </a:r>
            <a:r>
              <a:rPr lang="en-US" altLang="ja-JP" sz="1400" b="1" dirty="0">
                <a:solidFill>
                  <a:srgbClr val="00B050"/>
                </a:solidFill>
              </a:rPr>
              <a:t>(</a:t>
            </a:r>
            <a:r>
              <a:rPr lang="en-US" altLang="ja-JP" sz="1400" b="1" dirty="0" err="1">
                <a:solidFill>
                  <a:srgbClr val="00B050"/>
                </a:solidFill>
              </a:rPr>
              <a:t>geom</a:t>
            </a:r>
            <a:r>
              <a:rPr lang="en-US" altLang="ja-JP" sz="1400" b="1" dirty="0" smtClean="0">
                <a:solidFill>
                  <a:srgbClr val="00B050"/>
                </a:solidFill>
              </a:rPr>
              <a:t>);</a:t>
            </a:r>
            <a:endParaRPr lang="en-US" altLang="ja-JP" sz="1400" b="1" dirty="0">
              <a:solidFill>
                <a:srgbClr val="00B050"/>
              </a:solidFill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3054938" y="147664"/>
            <a:ext cx="29642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 dirty="0" smtClean="0"/>
              <a:t>列に駅のジオメトリーを追加する</a:t>
            </a:r>
            <a:endParaRPr kumimoji="1" lang="ja-JP" altLang="en-US" sz="1600" b="1" dirty="0"/>
          </a:p>
        </p:txBody>
      </p:sp>
      <p:sp>
        <p:nvSpPr>
          <p:cNvPr id="6" name="正方形/長方形 5"/>
          <p:cNvSpPr/>
          <p:nvPr/>
        </p:nvSpPr>
        <p:spPr>
          <a:xfrm>
            <a:off x="3686176" y="4983426"/>
            <a:ext cx="521577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400" b="1" dirty="0"/>
              <a:t>UPDATE </a:t>
            </a:r>
            <a:r>
              <a:rPr lang="ja-JP" altLang="en-US" sz="1400" b="1" dirty="0" smtClean="0"/>
              <a:t>テーブル</a:t>
            </a:r>
            <a:r>
              <a:rPr lang="en-US" altLang="ja-JP" sz="1400" b="1" dirty="0" smtClean="0"/>
              <a:t> </a:t>
            </a:r>
            <a:r>
              <a:rPr lang="en-US" altLang="ja-JP" sz="1400" b="1" dirty="0"/>
              <a:t>SET </a:t>
            </a:r>
            <a:r>
              <a:rPr lang="ja-JP" altLang="en-US" sz="1400" b="1" dirty="0" smtClean="0"/>
              <a:t>列</a:t>
            </a:r>
            <a:r>
              <a:rPr lang="ja-JP" altLang="en-US" sz="1400" b="1" dirty="0"/>
              <a:t>名</a:t>
            </a:r>
            <a:r>
              <a:rPr lang="en-US" altLang="ja-JP" sz="1400" b="1" dirty="0" smtClean="0"/>
              <a:t> </a:t>
            </a:r>
            <a:r>
              <a:rPr lang="ja-JP" altLang="en-US" sz="1400" b="1" dirty="0" smtClean="0"/>
              <a:t>・・・テーブル内の列の値を更新する</a:t>
            </a:r>
            <a:endParaRPr lang="en-US" altLang="ja-JP" sz="1400" b="1" dirty="0" smtClean="0"/>
          </a:p>
          <a:p>
            <a:r>
              <a:rPr lang="en-US" altLang="ja-JP" sz="1400" b="1" dirty="0" smtClean="0"/>
              <a:t>= </a:t>
            </a:r>
            <a:r>
              <a:rPr lang="en-US" altLang="ja-JP" sz="1400" b="1" dirty="0" err="1"/>
              <a:t>ST_Centroid</a:t>
            </a:r>
            <a:r>
              <a:rPr lang="en-US" altLang="ja-JP" sz="1400" b="1" dirty="0"/>
              <a:t>(</a:t>
            </a:r>
            <a:r>
              <a:rPr lang="en-US" altLang="ja-JP" sz="1400" b="1" dirty="0" err="1"/>
              <a:t>geom</a:t>
            </a:r>
            <a:r>
              <a:rPr lang="en-US" altLang="ja-JP" sz="1400" b="1" dirty="0" smtClean="0"/>
              <a:t>);</a:t>
            </a:r>
            <a:r>
              <a:rPr lang="ja-JP" altLang="en-US" sz="1400" b="1" dirty="0" smtClean="0"/>
              <a:t>・・・中心座標を取得する</a:t>
            </a:r>
            <a:r>
              <a:rPr lang="ja-JP" altLang="en-US" sz="1400" b="1" dirty="0"/>
              <a:t>関数</a:t>
            </a:r>
            <a:endParaRPr lang="en-US" altLang="ja-JP" sz="1400" b="1" dirty="0" smtClean="0"/>
          </a:p>
        </p:txBody>
      </p:sp>
      <p:cxnSp>
        <p:nvCxnSpPr>
          <p:cNvPr id="7" name="直線矢印コネクタ 6"/>
          <p:cNvCxnSpPr/>
          <p:nvPr/>
        </p:nvCxnSpPr>
        <p:spPr>
          <a:xfrm flipH="1">
            <a:off x="3686175" y="2670163"/>
            <a:ext cx="850900" cy="8255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283156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201613"/>
            <a:ext cx="6858000" cy="5272087"/>
          </a:xfrm>
          <a:prstGeom prst="rect">
            <a:avLst/>
          </a:prstGeom>
        </p:spPr>
      </p:pic>
      <p:sp>
        <p:nvSpPr>
          <p:cNvPr id="3" name="正方形/長方形 2"/>
          <p:cNvSpPr/>
          <p:nvPr/>
        </p:nvSpPr>
        <p:spPr>
          <a:xfrm>
            <a:off x="1981200" y="1177297"/>
            <a:ext cx="4572000" cy="52450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ja-JP" altLang="en-US" b="1" dirty="0">
                <a:solidFill>
                  <a:srgbClr val="00B050"/>
                </a:solidFill>
              </a:rPr>
              <a:t>SELECT*</a:t>
            </a:r>
          </a:p>
          <a:p>
            <a:r>
              <a:rPr lang="ja-JP" altLang="en-US" b="1" dirty="0">
                <a:solidFill>
                  <a:srgbClr val="00B050"/>
                </a:solidFill>
              </a:rPr>
              <a:t>FROM station;</a:t>
            </a:r>
          </a:p>
        </p:txBody>
      </p:sp>
      <p:sp>
        <p:nvSpPr>
          <p:cNvPr id="5" name="正方形/長方形 4"/>
          <p:cNvSpPr/>
          <p:nvPr/>
        </p:nvSpPr>
        <p:spPr>
          <a:xfrm>
            <a:off x="5956299" y="3556000"/>
            <a:ext cx="1943101" cy="17018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3119027" y="2830512"/>
            <a:ext cx="50866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 dirty="0" smtClean="0"/>
              <a:t>列（</a:t>
            </a:r>
            <a:r>
              <a:rPr kumimoji="1" lang="en-US" altLang="ja-JP" sz="1600" b="1" dirty="0" err="1" smtClean="0"/>
              <a:t>new_geom</a:t>
            </a:r>
            <a:r>
              <a:rPr kumimoji="1" lang="ja-JP" altLang="en-US" sz="1600" b="1" dirty="0" smtClean="0"/>
              <a:t>）</a:t>
            </a:r>
            <a:r>
              <a:rPr lang="ja-JP" altLang="en-US" sz="1600" b="1" dirty="0" smtClean="0"/>
              <a:t>に、</a:t>
            </a:r>
            <a:r>
              <a:rPr kumimoji="1" lang="ja-JP" altLang="en-US" sz="1600" b="1" dirty="0" smtClean="0"/>
              <a:t>駅のジオメトリーが新規に追加された</a:t>
            </a:r>
            <a:endParaRPr kumimoji="1" lang="ja-JP" altLang="en-US" sz="1600" b="1" dirty="0"/>
          </a:p>
        </p:txBody>
      </p:sp>
      <p:cxnSp>
        <p:nvCxnSpPr>
          <p:cNvPr id="7" name="直線矢印コネクタ 6"/>
          <p:cNvCxnSpPr/>
          <p:nvPr/>
        </p:nvCxnSpPr>
        <p:spPr>
          <a:xfrm>
            <a:off x="2594564" y="2012156"/>
            <a:ext cx="21636" cy="168354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07898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590136" y="2483447"/>
            <a:ext cx="8325264" cy="505354"/>
          </a:xfrm>
        </p:spPr>
        <p:txBody>
          <a:bodyPr>
            <a:normAutofit fontScale="90000"/>
          </a:bodyPr>
          <a:lstStyle/>
          <a:p>
            <a:r>
              <a:rPr kumimoji="1" lang="ja-JP" altLang="en-US" u="none" dirty="0" smtClean="0"/>
              <a:t>事前に</a:t>
            </a:r>
            <a:r>
              <a:rPr kumimoji="1" lang="en-US" altLang="ja-JP" b="1" u="none" dirty="0" err="1" smtClean="0">
                <a:solidFill>
                  <a:srgbClr val="00B050"/>
                </a:solidFill>
              </a:rPr>
              <a:t>pgAdminⅲ</a:t>
            </a:r>
            <a:r>
              <a:rPr kumimoji="1" lang="ja-JP" altLang="en-US" u="none" dirty="0" smtClean="0"/>
              <a:t>と</a:t>
            </a:r>
            <a:r>
              <a:rPr kumimoji="1" lang="en-US" altLang="ja-JP" b="1" u="none" dirty="0" err="1" smtClean="0">
                <a:solidFill>
                  <a:srgbClr val="00B050"/>
                </a:solidFill>
              </a:rPr>
              <a:t>PostGIS</a:t>
            </a:r>
            <a:r>
              <a:rPr kumimoji="1" lang="ja-JP" altLang="en-US" u="none" dirty="0" smtClean="0"/>
              <a:t>をインストールしておく</a:t>
            </a:r>
            <a:endParaRPr kumimoji="1" lang="ja-JP" altLang="en-US" u="none" dirty="0"/>
          </a:p>
        </p:txBody>
      </p:sp>
    </p:spTree>
    <p:extLst>
      <p:ext uri="{BB962C8B-B14F-4D97-AF65-F5344CB8AC3E}">
        <p14:creationId xmlns:p14="http://schemas.microsoft.com/office/powerpoint/2010/main" val="204875367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254" y="673099"/>
            <a:ext cx="6030345" cy="4635827"/>
          </a:xfrm>
          <a:prstGeom prst="rect">
            <a:avLst/>
          </a:prstGeom>
        </p:spPr>
      </p:pic>
      <p:sp>
        <p:nvSpPr>
          <p:cNvPr id="3" name="正方形/長方形 2"/>
          <p:cNvSpPr/>
          <p:nvPr/>
        </p:nvSpPr>
        <p:spPr>
          <a:xfrm>
            <a:off x="2336800" y="1778268"/>
            <a:ext cx="4572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ja-JP" sz="1400" b="1" dirty="0">
                <a:solidFill>
                  <a:srgbClr val="00B050"/>
                </a:solidFill>
              </a:rPr>
              <a:t>SELECT ku.n03_003, count(*) AS </a:t>
            </a:r>
            <a:r>
              <a:rPr lang="en-US" altLang="ja-JP" sz="1400" b="1" dirty="0" err="1">
                <a:solidFill>
                  <a:srgbClr val="00B050"/>
                </a:solidFill>
              </a:rPr>
              <a:t>stncnt</a:t>
            </a:r>
            <a:endParaRPr lang="en-US" altLang="ja-JP" sz="1400" b="1" dirty="0">
              <a:solidFill>
                <a:srgbClr val="00B050"/>
              </a:solidFill>
            </a:endParaRPr>
          </a:p>
          <a:p>
            <a:r>
              <a:rPr lang="en-US" altLang="ja-JP" sz="1400" b="1" dirty="0">
                <a:solidFill>
                  <a:srgbClr val="00B050"/>
                </a:solidFill>
              </a:rPr>
              <a:t>FROM station LEFT JOIN </a:t>
            </a:r>
            <a:r>
              <a:rPr lang="en-US" altLang="ja-JP" sz="1400" b="1" dirty="0" err="1">
                <a:solidFill>
                  <a:srgbClr val="00B050"/>
                </a:solidFill>
              </a:rPr>
              <a:t>ku</a:t>
            </a:r>
            <a:endParaRPr lang="en-US" altLang="ja-JP" sz="1400" b="1" dirty="0">
              <a:solidFill>
                <a:srgbClr val="00B050"/>
              </a:solidFill>
            </a:endParaRPr>
          </a:p>
          <a:p>
            <a:r>
              <a:rPr lang="en-US" altLang="ja-JP" sz="1400" b="1" dirty="0">
                <a:solidFill>
                  <a:srgbClr val="00B050"/>
                </a:solidFill>
              </a:rPr>
              <a:t>ON </a:t>
            </a:r>
            <a:r>
              <a:rPr lang="en-US" altLang="ja-JP" sz="1400" b="1" dirty="0" err="1">
                <a:solidFill>
                  <a:srgbClr val="00B050"/>
                </a:solidFill>
              </a:rPr>
              <a:t>ST_WithIn</a:t>
            </a:r>
            <a:r>
              <a:rPr lang="en-US" altLang="ja-JP" sz="1400" b="1" dirty="0">
                <a:solidFill>
                  <a:srgbClr val="00B050"/>
                </a:solidFill>
              </a:rPr>
              <a:t>(</a:t>
            </a:r>
            <a:r>
              <a:rPr lang="en-US" altLang="ja-JP" sz="1400" b="1" dirty="0" err="1">
                <a:solidFill>
                  <a:srgbClr val="00B050"/>
                </a:solidFill>
              </a:rPr>
              <a:t>station.new_geom</a:t>
            </a:r>
            <a:r>
              <a:rPr lang="en-US" altLang="ja-JP" sz="1400" b="1" dirty="0">
                <a:solidFill>
                  <a:srgbClr val="00B050"/>
                </a:solidFill>
              </a:rPr>
              <a:t>, </a:t>
            </a:r>
            <a:r>
              <a:rPr lang="en-US" altLang="ja-JP" sz="1400" b="1" dirty="0" err="1">
                <a:solidFill>
                  <a:srgbClr val="00B050"/>
                </a:solidFill>
              </a:rPr>
              <a:t>ku.geom</a:t>
            </a:r>
            <a:r>
              <a:rPr lang="en-US" altLang="ja-JP" sz="1400" b="1" dirty="0">
                <a:solidFill>
                  <a:srgbClr val="00B050"/>
                </a:solidFill>
              </a:rPr>
              <a:t>)</a:t>
            </a:r>
          </a:p>
          <a:p>
            <a:r>
              <a:rPr lang="en-US" altLang="ja-JP" sz="1400" b="1" dirty="0">
                <a:solidFill>
                  <a:srgbClr val="00B050"/>
                </a:solidFill>
              </a:rPr>
              <a:t>GROUP BY ku.n03_003;</a:t>
            </a: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2404353" y="185764"/>
            <a:ext cx="46041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 dirty="0" smtClean="0"/>
              <a:t>別のテーブルを用いて、</a:t>
            </a:r>
            <a:r>
              <a:rPr kumimoji="1" lang="en-US" altLang="ja-JP" sz="1600" b="1" dirty="0" smtClean="0"/>
              <a:t>23</a:t>
            </a:r>
            <a:r>
              <a:rPr kumimoji="1" lang="ja-JP" altLang="en-US" sz="1600" b="1" dirty="0" smtClean="0"/>
              <a:t>区ごとに駅数を計算する</a:t>
            </a:r>
            <a:endParaRPr kumimoji="1" lang="ja-JP" altLang="en-US" sz="1600" b="1" dirty="0"/>
          </a:p>
        </p:txBody>
      </p:sp>
      <p:sp>
        <p:nvSpPr>
          <p:cNvPr id="7" name="正方形/長方形 6"/>
          <p:cNvSpPr/>
          <p:nvPr/>
        </p:nvSpPr>
        <p:spPr>
          <a:xfrm>
            <a:off x="2048540" y="5308926"/>
            <a:ext cx="702374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600" b="1" dirty="0" smtClean="0"/>
              <a:t>a LEFT JOIN b </a:t>
            </a:r>
            <a:r>
              <a:rPr lang="ja-JP" altLang="en-US" sz="1600" b="1" dirty="0" smtClean="0"/>
              <a:t>・・・　</a:t>
            </a:r>
            <a:r>
              <a:rPr lang="en-US" altLang="ja-JP" sz="1600" b="1" dirty="0" smtClean="0"/>
              <a:t>a</a:t>
            </a:r>
            <a:r>
              <a:rPr lang="ja-JP" altLang="en-US" sz="1600" b="1" dirty="0" smtClean="0"/>
              <a:t>が結合</a:t>
            </a:r>
            <a:r>
              <a:rPr lang="ja-JP" altLang="en-US" sz="1600" b="1" dirty="0"/>
              <a:t>条件</a:t>
            </a:r>
            <a:r>
              <a:rPr lang="ja-JP" altLang="en-US" sz="1600" b="1" dirty="0" smtClean="0"/>
              <a:t>に一致しなくてもレコードを表示する（外部結合）　　</a:t>
            </a:r>
            <a:r>
              <a:rPr lang="en-US" altLang="ja-JP" sz="1600" b="1" dirty="0" smtClean="0"/>
              <a:t> </a:t>
            </a:r>
            <a:endParaRPr lang="ja-JP" altLang="en-US" dirty="0"/>
          </a:p>
        </p:txBody>
      </p:sp>
      <p:cxnSp>
        <p:nvCxnSpPr>
          <p:cNvPr id="8" name="直線矢印コネクタ 7"/>
          <p:cNvCxnSpPr/>
          <p:nvPr/>
        </p:nvCxnSpPr>
        <p:spPr>
          <a:xfrm flipH="1">
            <a:off x="3000375" y="2881156"/>
            <a:ext cx="850900" cy="8255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676984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523874"/>
            <a:ext cx="6604000" cy="5076825"/>
          </a:xfrm>
          <a:prstGeom prst="rect">
            <a:avLst/>
          </a:prstGeom>
        </p:spPr>
      </p:pic>
      <p:sp>
        <p:nvSpPr>
          <p:cNvPr id="3" name="正方形/長方形 2"/>
          <p:cNvSpPr/>
          <p:nvPr/>
        </p:nvSpPr>
        <p:spPr>
          <a:xfrm>
            <a:off x="3632583" y="1541220"/>
            <a:ext cx="4572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ja-JP" altLang="en-US" sz="1400" b="1" dirty="0" smtClean="0">
                <a:solidFill>
                  <a:srgbClr val="00B050"/>
                </a:solidFill>
              </a:rPr>
              <a:t>SELECT</a:t>
            </a:r>
            <a:endParaRPr lang="ja-JP" altLang="en-US" sz="1400" b="1" dirty="0">
              <a:solidFill>
                <a:srgbClr val="00B050"/>
              </a:solidFill>
            </a:endParaRPr>
          </a:p>
          <a:p>
            <a:r>
              <a:rPr lang="ja-JP" altLang="en-US" sz="1400" b="1" dirty="0">
                <a:solidFill>
                  <a:srgbClr val="00B050"/>
                </a:solidFill>
              </a:rPr>
              <a:t>n03_003,</a:t>
            </a:r>
          </a:p>
          <a:p>
            <a:r>
              <a:rPr lang="ja-JP" altLang="en-US" sz="1400" b="1" dirty="0">
                <a:solidFill>
                  <a:srgbClr val="00B050"/>
                </a:solidFill>
              </a:rPr>
              <a:t>area2 / 1000000</a:t>
            </a:r>
          </a:p>
          <a:p>
            <a:r>
              <a:rPr lang="ja-JP" altLang="en-US" sz="1400" b="1" dirty="0">
                <a:solidFill>
                  <a:srgbClr val="00B050"/>
                </a:solidFill>
              </a:rPr>
              <a:t>FROM ku</a:t>
            </a:r>
            <a:r>
              <a:rPr lang="ja-JP" altLang="en-US" sz="1400" b="1" dirty="0" smtClean="0">
                <a:solidFill>
                  <a:srgbClr val="00B050"/>
                </a:solidFill>
              </a:rPr>
              <a:t>;</a:t>
            </a:r>
            <a:endParaRPr lang="ja-JP" altLang="en-US" sz="1400" b="1" dirty="0">
              <a:solidFill>
                <a:srgbClr val="00B050"/>
              </a:solidFill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2717800" y="185320"/>
            <a:ext cx="37337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dirty="0" smtClean="0"/>
              <a:t>面積の単位を</a:t>
            </a:r>
            <a:r>
              <a:rPr kumimoji="1" lang="ja-JP" altLang="en-US" sz="1600" dirty="0" err="1" smtClean="0"/>
              <a:t>ｋ</a:t>
            </a:r>
            <a:r>
              <a:rPr kumimoji="1" lang="ja-JP" altLang="en-US" sz="1600" dirty="0" smtClean="0"/>
              <a:t>㎡にする式を確認しておく</a:t>
            </a:r>
            <a:endParaRPr kumimoji="1" lang="ja-JP" altLang="en-US" sz="1600" dirty="0"/>
          </a:p>
        </p:txBody>
      </p:sp>
      <p:cxnSp>
        <p:nvCxnSpPr>
          <p:cNvPr id="8" name="直線矢印コネクタ 7"/>
          <p:cNvCxnSpPr/>
          <p:nvPr/>
        </p:nvCxnSpPr>
        <p:spPr>
          <a:xfrm flipH="1">
            <a:off x="2870200" y="2649536"/>
            <a:ext cx="1222375" cy="124936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945922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4800" y="661510"/>
            <a:ext cx="6375400" cy="4901089"/>
          </a:xfrm>
          <a:prstGeom prst="rect">
            <a:avLst/>
          </a:prstGeom>
        </p:spPr>
      </p:pic>
      <p:sp>
        <p:nvSpPr>
          <p:cNvPr id="3" name="正方形/長方形 2"/>
          <p:cNvSpPr/>
          <p:nvPr/>
        </p:nvSpPr>
        <p:spPr>
          <a:xfrm>
            <a:off x="3378200" y="1727059"/>
            <a:ext cx="4572000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ja-JP" altLang="en-US" sz="1400" b="1" dirty="0" smtClean="0">
                <a:solidFill>
                  <a:srgbClr val="00B050"/>
                </a:solidFill>
              </a:rPr>
              <a:t>SELECT</a:t>
            </a:r>
            <a:endParaRPr lang="ja-JP" altLang="en-US" sz="1400" b="1" dirty="0">
              <a:solidFill>
                <a:srgbClr val="00B050"/>
              </a:solidFill>
            </a:endParaRPr>
          </a:p>
          <a:p>
            <a:r>
              <a:rPr lang="ja-JP" altLang="en-US" sz="1400" b="1" dirty="0">
                <a:solidFill>
                  <a:srgbClr val="00B050"/>
                </a:solidFill>
              </a:rPr>
              <a:t>n03_003,</a:t>
            </a:r>
          </a:p>
          <a:p>
            <a:r>
              <a:rPr lang="ja-JP" altLang="en-US" sz="1400" b="1" dirty="0">
                <a:solidFill>
                  <a:srgbClr val="00B050"/>
                </a:solidFill>
              </a:rPr>
              <a:t>Sum(area2 / 1000000)</a:t>
            </a:r>
          </a:p>
          <a:p>
            <a:r>
              <a:rPr lang="ja-JP" altLang="en-US" sz="1400" b="1" dirty="0">
                <a:solidFill>
                  <a:srgbClr val="00B050"/>
                </a:solidFill>
              </a:rPr>
              <a:t>AS area</a:t>
            </a:r>
          </a:p>
          <a:p>
            <a:r>
              <a:rPr lang="ja-JP" altLang="en-US" sz="1400" b="1" dirty="0" smtClean="0">
                <a:solidFill>
                  <a:srgbClr val="00B050"/>
                </a:solidFill>
              </a:rPr>
              <a:t>INTO　</a:t>
            </a:r>
            <a:r>
              <a:rPr lang="en-US" altLang="ja-JP" sz="1400" b="1" dirty="0" smtClean="0">
                <a:solidFill>
                  <a:srgbClr val="00B050"/>
                </a:solidFill>
              </a:rPr>
              <a:t>new_</a:t>
            </a:r>
            <a:r>
              <a:rPr lang="ja-JP" altLang="en-US" sz="1400" b="1" dirty="0" smtClean="0">
                <a:solidFill>
                  <a:srgbClr val="00B050"/>
                </a:solidFill>
              </a:rPr>
              <a:t>area</a:t>
            </a:r>
            <a:endParaRPr lang="ja-JP" altLang="en-US" sz="1400" b="1" dirty="0">
              <a:solidFill>
                <a:srgbClr val="00B050"/>
              </a:solidFill>
            </a:endParaRPr>
          </a:p>
          <a:p>
            <a:r>
              <a:rPr lang="ja-JP" altLang="en-US" sz="1400" b="1" dirty="0">
                <a:solidFill>
                  <a:srgbClr val="00B050"/>
                </a:solidFill>
              </a:rPr>
              <a:t>FROM ku GROUP BY n03_003</a:t>
            </a:r>
            <a:r>
              <a:rPr lang="ja-JP" altLang="en-US" sz="1400" b="1" dirty="0" smtClean="0">
                <a:solidFill>
                  <a:srgbClr val="00B050"/>
                </a:solidFill>
              </a:rPr>
              <a:t>;</a:t>
            </a:r>
            <a:endParaRPr lang="ja-JP" altLang="en-US" sz="1400" b="1" dirty="0">
              <a:solidFill>
                <a:srgbClr val="00B050"/>
              </a:solidFill>
            </a:endParaRPr>
          </a:p>
        </p:txBody>
      </p:sp>
      <p:sp>
        <p:nvSpPr>
          <p:cNvPr id="2" name="テキスト ボックス 1"/>
          <p:cNvSpPr txBox="1"/>
          <p:nvPr/>
        </p:nvSpPr>
        <p:spPr>
          <a:xfrm>
            <a:off x="2340530" y="163233"/>
            <a:ext cx="47035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 dirty="0" smtClean="0"/>
              <a:t>駅密度を計算するために新規にテーブルを作成する</a:t>
            </a:r>
            <a:endParaRPr kumimoji="1" lang="ja-JP" altLang="en-US" sz="1600" b="1" dirty="0"/>
          </a:p>
        </p:txBody>
      </p:sp>
      <p:cxnSp>
        <p:nvCxnSpPr>
          <p:cNvPr id="5" name="直線矢印コネクタ 4"/>
          <p:cNvCxnSpPr/>
          <p:nvPr/>
        </p:nvCxnSpPr>
        <p:spPr>
          <a:xfrm flipH="1">
            <a:off x="3181724" y="3112054"/>
            <a:ext cx="392952" cy="59092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590786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526" y="711830"/>
            <a:ext cx="6066503" cy="4663624"/>
          </a:xfrm>
          <a:prstGeom prst="rect">
            <a:avLst/>
          </a:prstGeom>
        </p:spPr>
      </p:pic>
      <p:sp>
        <p:nvSpPr>
          <p:cNvPr id="3" name="正方形/長方形 2"/>
          <p:cNvSpPr/>
          <p:nvPr/>
        </p:nvSpPr>
        <p:spPr>
          <a:xfrm>
            <a:off x="1707029" y="1515199"/>
            <a:ext cx="4572000" cy="181588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ja-JP" sz="1400" b="1" dirty="0">
                <a:solidFill>
                  <a:srgbClr val="00B050"/>
                </a:solidFill>
              </a:rPr>
              <a:t>SELECT n03_003,</a:t>
            </a:r>
          </a:p>
          <a:p>
            <a:r>
              <a:rPr lang="en-US" altLang="ja-JP" sz="1400" b="1" dirty="0">
                <a:solidFill>
                  <a:srgbClr val="00B050"/>
                </a:solidFill>
              </a:rPr>
              <a:t>(</a:t>
            </a:r>
          </a:p>
          <a:p>
            <a:r>
              <a:rPr lang="en-US" altLang="ja-JP" sz="1400" b="1" dirty="0">
                <a:solidFill>
                  <a:srgbClr val="00B050"/>
                </a:solidFill>
              </a:rPr>
              <a:t>SELECT count(*)</a:t>
            </a:r>
          </a:p>
          <a:p>
            <a:r>
              <a:rPr lang="en-US" altLang="ja-JP" sz="1400" b="1" dirty="0">
                <a:solidFill>
                  <a:srgbClr val="00B050"/>
                </a:solidFill>
              </a:rPr>
              <a:t>FROM station LEFT JOIN </a:t>
            </a:r>
            <a:r>
              <a:rPr lang="en-US" altLang="ja-JP" sz="1400" b="1" dirty="0" err="1">
                <a:solidFill>
                  <a:srgbClr val="00B050"/>
                </a:solidFill>
              </a:rPr>
              <a:t>ku</a:t>
            </a:r>
            <a:endParaRPr lang="en-US" altLang="ja-JP" sz="1400" b="1" dirty="0">
              <a:solidFill>
                <a:srgbClr val="00B050"/>
              </a:solidFill>
            </a:endParaRPr>
          </a:p>
          <a:p>
            <a:r>
              <a:rPr lang="en-US" altLang="ja-JP" sz="1400" b="1" dirty="0">
                <a:solidFill>
                  <a:srgbClr val="00B050"/>
                </a:solidFill>
              </a:rPr>
              <a:t>ON </a:t>
            </a:r>
            <a:r>
              <a:rPr lang="en-US" altLang="ja-JP" sz="1400" b="1" dirty="0" err="1">
                <a:solidFill>
                  <a:srgbClr val="00B050"/>
                </a:solidFill>
              </a:rPr>
              <a:t>ST_WithIn</a:t>
            </a:r>
            <a:r>
              <a:rPr lang="en-US" altLang="ja-JP" sz="1400" b="1" dirty="0">
                <a:solidFill>
                  <a:srgbClr val="00B050"/>
                </a:solidFill>
              </a:rPr>
              <a:t>(</a:t>
            </a:r>
            <a:r>
              <a:rPr lang="en-US" altLang="ja-JP" sz="1400" b="1" dirty="0" err="1">
                <a:solidFill>
                  <a:srgbClr val="00B050"/>
                </a:solidFill>
              </a:rPr>
              <a:t>new_geom</a:t>
            </a:r>
            <a:r>
              <a:rPr lang="en-US" altLang="ja-JP" sz="1400" b="1" dirty="0">
                <a:solidFill>
                  <a:srgbClr val="00B050"/>
                </a:solidFill>
              </a:rPr>
              <a:t>, </a:t>
            </a:r>
            <a:r>
              <a:rPr lang="en-US" altLang="ja-JP" sz="1400" b="1" dirty="0" err="1">
                <a:solidFill>
                  <a:srgbClr val="00B050"/>
                </a:solidFill>
              </a:rPr>
              <a:t>ku.geom</a:t>
            </a:r>
            <a:r>
              <a:rPr lang="en-US" altLang="ja-JP" sz="1400" b="1" dirty="0">
                <a:solidFill>
                  <a:srgbClr val="00B050"/>
                </a:solidFill>
              </a:rPr>
              <a:t>)</a:t>
            </a:r>
          </a:p>
          <a:p>
            <a:r>
              <a:rPr lang="en-US" altLang="ja-JP" sz="1400" b="1" dirty="0">
                <a:solidFill>
                  <a:srgbClr val="00B050"/>
                </a:solidFill>
              </a:rPr>
              <a:t>WHERE ku.n03_003= new_area.n03_003</a:t>
            </a:r>
          </a:p>
          <a:p>
            <a:r>
              <a:rPr lang="en-US" altLang="ja-JP" sz="1400" b="1" dirty="0">
                <a:solidFill>
                  <a:srgbClr val="00B050"/>
                </a:solidFill>
              </a:rPr>
              <a:t>) / area AS test</a:t>
            </a:r>
          </a:p>
          <a:p>
            <a:r>
              <a:rPr lang="en-US" altLang="ja-JP" sz="1400" b="1" dirty="0">
                <a:solidFill>
                  <a:srgbClr val="00B050"/>
                </a:solidFill>
              </a:rPr>
              <a:t>FROM </a:t>
            </a:r>
            <a:r>
              <a:rPr lang="en-US" altLang="ja-JP" sz="1400" b="1" dirty="0" err="1">
                <a:solidFill>
                  <a:srgbClr val="00B050"/>
                </a:solidFill>
              </a:rPr>
              <a:t>new_area</a:t>
            </a:r>
            <a:r>
              <a:rPr lang="en-US" altLang="ja-JP" sz="1400" b="1" dirty="0">
                <a:solidFill>
                  <a:srgbClr val="00B050"/>
                </a:solidFill>
              </a:rPr>
              <a:t>;</a:t>
            </a:r>
          </a:p>
        </p:txBody>
      </p:sp>
      <p:cxnSp>
        <p:nvCxnSpPr>
          <p:cNvPr id="5" name="直線矢印コネクタ 4"/>
          <p:cNvCxnSpPr/>
          <p:nvPr/>
        </p:nvCxnSpPr>
        <p:spPr>
          <a:xfrm flipH="1">
            <a:off x="2296460" y="3384698"/>
            <a:ext cx="348128" cy="52817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テキスト ボックス 7"/>
          <p:cNvSpPr txBox="1"/>
          <p:nvPr/>
        </p:nvSpPr>
        <p:spPr>
          <a:xfrm>
            <a:off x="1707029" y="222395"/>
            <a:ext cx="27206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 dirty="0" smtClean="0"/>
              <a:t>区ごとに駅密度</a:t>
            </a:r>
            <a:r>
              <a:rPr lang="ja-JP" altLang="en-US" sz="1600" b="1" dirty="0"/>
              <a:t>が</a:t>
            </a:r>
            <a:r>
              <a:rPr kumimoji="1" lang="ja-JP" altLang="en-US" sz="1600" b="1" dirty="0" smtClean="0"/>
              <a:t>計算できた</a:t>
            </a:r>
            <a:endParaRPr kumimoji="1" lang="ja-JP" altLang="en-US" sz="1600" b="1" dirty="0"/>
          </a:p>
        </p:txBody>
      </p:sp>
      <p:sp>
        <p:nvSpPr>
          <p:cNvPr id="10" name="正方形/長方形 9"/>
          <p:cNvSpPr/>
          <p:nvPr/>
        </p:nvSpPr>
        <p:spPr>
          <a:xfrm>
            <a:off x="4728522" y="3648783"/>
            <a:ext cx="4572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ja-JP" sz="1600" dirty="0" smtClean="0"/>
              <a:t>WHERE </a:t>
            </a:r>
            <a:r>
              <a:rPr lang="en-US" altLang="ja-JP" sz="1600" dirty="0"/>
              <a:t>ku.n03_003= new_area.n03_003</a:t>
            </a:r>
          </a:p>
          <a:p>
            <a:r>
              <a:rPr lang="en-US" altLang="ja-JP" sz="1600" dirty="0"/>
              <a:t>) / area AS </a:t>
            </a:r>
            <a:r>
              <a:rPr lang="en-US" altLang="ja-JP" sz="1600" dirty="0" smtClean="0"/>
              <a:t>test</a:t>
            </a:r>
            <a:r>
              <a:rPr lang="ja-JP" altLang="en-US" sz="1600" dirty="0" smtClean="0"/>
              <a:t>　・・・・　駅数</a:t>
            </a:r>
            <a:r>
              <a:rPr lang="en-US" altLang="ja-JP" sz="1600" dirty="0" smtClean="0"/>
              <a:t>/</a:t>
            </a:r>
            <a:r>
              <a:rPr lang="ja-JP" altLang="en-US" sz="1600" dirty="0" smtClean="0"/>
              <a:t>面積＝駅密度</a:t>
            </a:r>
            <a:endParaRPr lang="en-US" altLang="ja-JP" sz="1600" dirty="0"/>
          </a:p>
        </p:txBody>
      </p:sp>
    </p:spTree>
    <p:extLst>
      <p:ext uri="{BB962C8B-B14F-4D97-AF65-F5344CB8AC3E}">
        <p14:creationId xmlns:p14="http://schemas.microsoft.com/office/powerpoint/2010/main" val="118029910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/>
          <p:cNvSpPr txBox="1"/>
          <p:nvPr/>
        </p:nvSpPr>
        <p:spPr>
          <a:xfrm>
            <a:off x="197222" y="20728"/>
            <a:ext cx="72507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b="1" dirty="0" smtClean="0">
                <a:solidFill>
                  <a:srgbClr val="0070C0"/>
                </a:solidFill>
              </a:rPr>
              <a:t>ＱＧＩＳで表示するための</a:t>
            </a:r>
            <a:r>
              <a:rPr lang="en-US" altLang="ja-JP" sz="3200" b="1" dirty="0">
                <a:solidFill>
                  <a:srgbClr val="0070C0"/>
                </a:solidFill>
              </a:rPr>
              <a:t>VIEW</a:t>
            </a:r>
            <a:r>
              <a:rPr lang="ja-JP" altLang="en-US" sz="3200" b="1" dirty="0">
                <a:solidFill>
                  <a:srgbClr val="0070C0"/>
                </a:solidFill>
              </a:rPr>
              <a:t>を</a:t>
            </a:r>
            <a:r>
              <a:rPr lang="ja-JP" altLang="en-US" sz="3200" b="1" dirty="0" smtClean="0">
                <a:solidFill>
                  <a:srgbClr val="0070C0"/>
                </a:solidFill>
              </a:rPr>
              <a:t>作成す</a:t>
            </a:r>
            <a:r>
              <a:rPr lang="ja-JP" altLang="en-US" sz="3200" b="1" dirty="0">
                <a:solidFill>
                  <a:srgbClr val="0070C0"/>
                </a:solidFill>
              </a:rPr>
              <a:t>る</a:t>
            </a:r>
            <a:endParaRPr kumimoji="1" lang="ja-JP" altLang="en-US" sz="3200" b="1" dirty="0">
              <a:solidFill>
                <a:srgbClr val="0070C0"/>
              </a:solidFill>
            </a:endParaRPr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422" y="779133"/>
            <a:ext cx="6061862" cy="4660056"/>
          </a:xfrm>
          <a:prstGeom prst="rect">
            <a:avLst/>
          </a:prstGeom>
        </p:spPr>
      </p:pic>
      <p:sp>
        <p:nvSpPr>
          <p:cNvPr id="5" name="正方形/長方形 4"/>
          <p:cNvSpPr/>
          <p:nvPr/>
        </p:nvSpPr>
        <p:spPr>
          <a:xfrm>
            <a:off x="1832200" y="1407245"/>
            <a:ext cx="4503084" cy="20370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b="1" dirty="0">
                <a:solidFill>
                  <a:srgbClr val="00B050"/>
                </a:solidFill>
              </a:rPr>
              <a:t>CREATE VIEW test AS</a:t>
            </a:r>
          </a:p>
          <a:p>
            <a:r>
              <a:rPr lang="ja-JP" altLang="en-US" b="1" dirty="0">
                <a:solidFill>
                  <a:srgbClr val="00B050"/>
                </a:solidFill>
              </a:rPr>
              <a:t>SELECT gid, ku.n03_003, geom,</a:t>
            </a:r>
          </a:p>
          <a:p>
            <a:r>
              <a:rPr lang="ja-JP" altLang="en-US" b="1" dirty="0">
                <a:solidFill>
                  <a:srgbClr val="00B050"/>
                </a:solidFill>
              </a:rPr>
              <a:t>( SELECT count(*)</a:t>
            </a:r>
          </a:p>
          <a:p>
            <a:r>
              <a:rPr lang="ja-JP" altLang="en-US" b="1" dirty="0">
                <a:solidFill>
                  <a:srgbClr val="00B050"/>
                </a:solidFill>
              </a:rPr>
              <a:t>FROM station LEFT JOIN ku</a:t>
            </a:r>
          </a:p>
          <a:p>
            <a:r>
              <a:rPr lang="ja-JP" altLang="en-US" b="1" dirty="0">
                <a:solidFill>
                  <a:srgbClr val="00B050"/>
                </a:solidFill>
              </a:rPr>
              <a:t>ON ST_WithIn(new_geom, ku.geom)</a:t>
            </a:r>
          </a:p>
          <a:p>
            <a:r>
              <a:rPr lang="ja-JP" altLang="en-US" b="1" dirty="0">
                <a:solidFill>
                  <a:srgbClr val="00B050"/>
                </a:solidFill>
              </a:rPr>
              <a:t>WHERE ku.n03_003= new_area.n03_003</a:t>
            </a:r>
          </a:p>
          <a:p>
            <a:r>
              <a:rPr lang="ja-JP" altLang="en-US" b="1" dirty="0">
                <a:solidFill>
                  <a:srgbClr val="00B050"/>
                </a:solidFill>
              </a:rPr>
              <a:t>) / area AS test</a:t>
            </a:r>
          </a:p>
          <a:p>
            <a:r>
              <a:rPr lang="ja-JP" altLang="en-US" b="1" dirty="0">
                <a:solidFill>
                  <a:srgbClr val="00B050"/>
                </a:solidFill>
              </a:rPr>
              <a:t>FROM ku LEFT JOIN new_area</a:t>
            </a:r>
          </a:p>
          <a:p>
            <a:r>
              <a:rPr lang="ja-JP" altLang="en-US" b="1" dirty="0">
                <a:solidFill>
                  <a:srgbClr val="00B050"/>
                </a:solidFill>
              </a:rPr>
              <a:t>ON ku.n03_003=new_area.n03_003;</a:t>
            </a:r>
          </a:p>
        </p:txBody>
      </p:sp>
      <p:cxnSp>
        <p:nvCxnSpPr>
          <p:cNvPr id="6" name="直線矢印コネクタ 5"/>
          <p:cNvCxnSpPr/>
          <p:nvPr/>
        </p:nvCxnSpPr>
        <p:spPr>
          <a:xfrm flipH="1">
            <a:off x="1685925" y="3444341"/>
            <a:ext cx="846419" cy="38470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正方形/長方形 7"/>
          <p:cNvSpPr/>
          <p:nvPr/>
        </p:nvSpPr>
        <p:spPr>
          <a:xfrm>
            <a:off x="4524365" y="4072453"/>
            <a:ext cx="4163127" cy="3084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/>
              <a:t>CREATE </a:t>
            </a:r>
            <a:r>
              <a:rPr lang="ja-JP" altLang="en-US" b="1" dirty="0" smtClean="0"/>
              <a:t>VIEW　</a:t>
            </a:r>
            <a:r>
              <a:rPr lang="ja-JP" altLang="en-US" b="1" dirty="0"/>
              <a:t> </a:t>
            </a:r>
            <a:r>
              <a:rPr lang="ja-JP" altLang="en-US" b="1" dirty="0" smtClean="0"/>
              <a:t>仮想テーブルであるVIEWを作成する 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2887861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7829" y="866245"/>
            <a:ext cx="6008914" cy="4619352"/>
          </a:xfrm>
          <a:prstGeom prst="rect">
            <a:avLst/>
          </a:prstGeom>
        </p:spPr>
      </p:pic>
      <p:sp>
        <p:nvSpPr>
          <p:cNvPr id="6" name="タイトル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ja-JP" sz="3200" b="1" u="none" dirty="0" smtClean="0">
                <a:solidFill>
                  <a:srgbClr val="0070C0"/>
                </a:solidFill>
              </a:rPr>
              <a:t>QGIS</a:t>
            </a:r>
            <a:r>
              <a:rPr kumimoji="1" lang="ja-JP" altLang="en-US" sz="3200" b="1" u="none" dirty="0" smtClean="0">
                <a:solidFill>
                  <a:srgbClr val="0070C0"/>
                </a:solidFill>
              </a:rPr>
              <a:t>で</a:t>
            </a:r>
            <a:r>
              <a:rPr lang="ja-JP" altLang="en-US" sz="3200" b="1" u="none" dirty="0" smtClean="0">
                <a:solidFill>
                  <a:srgbClr val="0070C0"/>
                </a:solidFill>
              </a:rPr>
              <a:t>計算結果を表示する</a:t>
            </a:r>
            <a:endParaRPr kumimoji="1" lang="ja-JP" altLang="en-US" sz="3200" b="1" u="none" dirty="0">
              <a:solidFill>
                <a:srgbClr val="0070C0"/>
              </a:solidFill>
            </a:endParaRPr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6094" y="2324866"/>
            <a:ext cx="3451412" cy="2917806"/>
          </a:xfrm>
          <a:prstGeom prst="rect">
            <a:avLst/>
          </a:prstGeom>
        </p:spPr>
      </p:pic>
      <p:sp>
        <p:nvSpPr>
          <p:cNvPr id="7" name="正方形/長方形 6"/>
          <p:cNvSpPr/>
          <p:nvPr/>
        </p:nvSpPr>
        <p:spPr>
          <a:xfrm>
            <a:off x="3957170" y="1422400"/>
            <a:ext cx="175560" cy="17331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6454589" y="5020235"/>
            <a:ext cx="367552" cy="9861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5185334" y="3556000"/>
            <a:ext cx="3187701" cy="7470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3957170" y="1595718"/>
            <a:ext cx="1762021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①　　　をクリックする</a:t>
            </a:r>
            <a:endParaRPr kumimoji="1" lang="ja-JP" altLang="en-US" dirty="0"/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5340228" y="3630706"/>
            <a:ext cx="3324243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②　</a:t>
            </a:r>
            <a:r>
              <a:rPr kumimoji="1" lang="en-US" altLang="ja-JP" dirty="0" smtClean="0"/>
              <a:t>CREATE VIEW</a:t>
            </a:r>
            <a:r>
              <a:rPr kumimoji="1" lang="ja-JP" altLang="en-US" dirty="0" smtClean="0"/>
              <a:t>　で作成した</a:t>
            </a:r>
            <a:r>
              <a:rPr lang="en-US" altLang="ja-JP" dirty="0" smtClean="0"/>
              <a:t>test</a:t>
            </a:r>
            <a:r>
              <a:rPr lang="ja-JP" altLang="en-US" dirty="0" smtClean="0"/>
              <a:t>を選択</a:t>
            </a:r>
            <a:endParaRPr kumimoji="1" lang="ja-JP" altLang="en-US" dirty="0"/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6610611" y="4711817"/>
            <a:ext cx="1431802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③追加をクリック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86657131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804" y="525090"/>
            <a:ext cx="6641171" cy="5105400"/>
          </a:xfrm>
          <a:prstGeom prst="rect">
            <a:avLst/>
          </a:prstGeom>
        </p:spPr>
      </p:pic>
      <p:sp>
        <p:nvSpPr>
          <p:cNvPr id="4" name="テキスト ボックス 3"/>
          <p:cNvSpPr txBox="1"/>
          <p:nvPr/>
        </p:nvSpPr>
        <p:spPr>
          <a:xfrm>
            <a:off x="3329641" y="155758"/>
            <a:ext cx="27767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800" b="1" dirty="0" smtClean="0"/>
              <a:t>ＱＧＩＳで</a:t>
            </a:r>
            <a:r>
              <a:rPr lang="ja-JP" altLang="en-US" sz="1800" b="1" dirty="0" smtClean="0"/>
              <a:t>読み込みができた</a:t>
            </a:r>
            <a:endParaRPr kumimoji="1" lang="ja-JP" alt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306554276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/>
          <p:cNvSpPr txBox="1"/>
          <p:nvPr/>
        </p:nvSpPr>
        <p:spPr>
          <a:xfrm>
            <a:off x="3390090" y="305476"/>
            <a:ext cx="23358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 dirty="0" smtClean="0"/>
              <a:t>属性テーブルを確認する</a:t>
            </a:r>
            <a:endParaRPr kumimoji="1" lang="ja-JP" altLang="en-US" sz="1600" b="1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64099" y="748385"/>
            <a:ext cx="5522258" cy="4434570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2962249" y="4740046"/>
            <a:ext cx="51090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dirty="0" smtClean="0"/>
              <a:t>計算結果が追加されているため、これに従って</a:t>
            </a:r>
            <a:r>
              <a:rPr lang="ja-JP" altLang="en-US" sz="1600" dirty="0"/>
              <a:t>分類</a:t>
            </a:r>
            <a:r>
              <a:rPr lang="ja-JP" altLang="en-US" sz="1600" dirty="0" smtClean="0"/>
              <a:t>する。</a:t>
            </a:r>
            <a:endParaRPr kumimoji="1"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99195470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455" y="498102"/>
            <a:ext cx="8362950" cy="4933950"/>
          </a:xfrm>
          <a:prstGeom prst="rect">
            <a:avLst/>
          </a:prstGeom>
        </p:spPr>
      </p:pic>
      <p:sp>
        <p:nvSpPr>
          <p:cNvPr id="4" name="テキスト ボックス 3"/>
          <p:cNvSpPr txBox="1"/>
          <p:nvPr/>
        </p:nvSpPr>
        <p:spPr>
          <a:xfrm>
            <a:off x="3046737" y="91072"/>
            <a:ext cx="33538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b="1" dirty="0" smtClean="0"/>
              <a:t>1</a:t>
            </a:r>
            <a:r>
              <a:rPr kumimoji="1" lang="ja-JP" altLang="en-US" sz="1600" b="1" dirty="0" err="1" smtClean="0"/>
              <a:t>ｋ</a:t>
            </a:r>
            <a:r>
              <a:rPr kumimoji="1" lang="ja-JP" altLang="en-US" sz="1600" b="1" dirty="0" smtClean="0"/>
              <a:t>㎡あたりの駅の割合を色分けする</a:t>
            </a:r>
            <a:endParaRPr kumimoji="1"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59338331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9829" y="726258"/>
            <a:ext cx="6357257" cy="4887141"/>
          </a:xfrm>
          <a:prstGeom prst="rect">
            <a:avLst/>
          </a:prstGeom>
        </p:spPr>
      </p:pic>
      <p:sp>
        <p:nvSpPr>
          <p:cNvPr id="4" name="テキスト ボックス 3"/>
          <p:cNvSpPr txBox="1"/>
          <p:nvPr/>
        </p:nvSpPr>
        <p:spPr>
          <a:xfrm>
            <a:off x="3435048" y="116114"/>
            <a:ext cx="2186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800" b="1" dirty="0" smtClean="0"/>
              <a:t>駅</a:t>
            </a:r>
            <a:r>
              <a:rPr lang="ja-JP" altLang="en-US" sz="1800" b="1" dirty="0"/>
              <a:t>密度</a:t>
            </a:r>
            <a:r>
              <a:rPr lang="ja-JP" altLang="en-US" sz="1800" b="1" dirty="0" smtClean="0"/>
              <a:t>が表示できた</a:t>
            </a:r>
            <a:endParaRPr kumimoji="1" lang="ja-JP" alt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2330993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5364" y="1172001"/>
            <a:ext cx="5909593" cy="4542999"/>
          </a:xfrm>
          <a:prstGeom prst="rect">
            <a:avLst/>
          </a:prstGeom>
        </p:spPr>
      </p:pic>
      <p:sp>
        <p:nvSpPr>
          <p:cNvPr id="3" name="正方形/長方形 2"/>
          <p:cNvSpPr/>
          <p:nvPr/>
        </p:nvSpPr>
        <p:spPr>
          <a:xfrm>
            <a:off x="3590834" y="833447"/>
            <a:ext cx="209865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err="1" smtClean="0"/>
              <a:t>pgAdminⅲ</a:t>
            </a:r>
            <a:r>
              <a:rPr lang="ja-JP" altLang="en-US" sz="1600" dirty="0" smtClean="0"/>
              <a:t>を起動する</a:t>
            </a:r>
            <a:endParaRPr lang="ja-JP" altLang="en-US" sz="1600" dirty="0"/>
          </a:p>
        </p:txBody>
      </p:sp>
      <p:sp>
        <p:nvSpPr>
          <p:cNvPr id="2" name="正方形/長方形 1"/>
          <p:cNvSpPr/>
          <p:nvPr/>
        </p:nvSpPr>
        <p:spPr>
          <a:xfrm>
            <a:off x="336950" y="93456"/>
            <a:ext cx="743023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3200" dirty="0">
                <a:solidFill>
                  <a:srgbClr val="0070C0"/>
                </a:solidFill>
              </a:rPr>
              <a:t>①　データベースの作成とテーブルの表示</a:t>
            </a:r>
            <a:endParaRPr lang="en-US" altLang="ja-JP" sz="32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9914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1"/>
          <p:cNvSpPr>
            <a:spLocks noGrp="1"/>
          </p:cNvSpPr>
          <p:nvPr>
            <p:ph type="title"/>
          </p:nvPr>
        </p:nvSpPr>
        <p:spPr>
          <a:xfrm>
            <a:off x="371475" y="157691"/>
            <a:ext cx="7886700" cy="505354"/>
          </a:xfrm>
        </p:spPr>
        <p:txBody>
          <a:bodyPr>
            <a:noAutofit/>
          </a:bodyPr>
          <a:lstStyle/>
          <a:p>
            <a:r>
              <a:rPr kumimoji="1" lang="en-US" altLang="ja-JP" sz="3200" b="1" u="none" dirty="0" err="1" smtClean="0"/>
              <a:t>PostGIS</a:t>
            </a:r>
            <a:r>
              <a:rPr kumimoji="1" lang="ja-JP" altLang="en-US" sz="3200" b="1" u="none" dirty="0" smtClean="0"/>
              <a:t>を勉強したい方へ</a:t>
            </a:r>
            <a:endParaRPr kumimoji="1" lang="ja-JP" altLang="en-US" sz="3200" b="1" u="none" dirty="0"/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371475" y="1090218"/>
            <a:ext cx="8772525" cy="3765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①</a:t>
            </a:r>
            <a:r>
              <a:rPr kumimoji="1" lang="en-US" altLang="ja-JP" dirty="0" err="1" smtClean="0"/>
              <a:t>PostGIS</a:t>
            </a:r>
            <a:r>
              <a:rPr lang="ja-JP" altLang="en-US" dirty="0" smtClean="0"/>
              <a:t>の使い方を勉強したい方</a:t>
            </a:r>
            <a:r>
              <a:rPr lang="ja-JP" altLang="en-US" dirty="0"/>
              <a:t>　</a:t>
            </a:r>
            <a:r>
              <a:rPr lang="en-US" altLang="ja-JP" dirty="0" smtClean="0"/>
              <a:t>Boundless</a:t>
            </a:r>
            <a:r>
              <a:rPr lang="ja-JP" altLang="en-US" dirty="0" smtClean="0"/>
              <a:t>作成　ＰｏｓｔＧＩＳワークショップ資料</a:t>
            </a:r>
            <a:endParaRPr lang="en-US" altLang="ja-JP" dirty="0" smtClean="0"/>
          </a:p>
          <a:p>
            <a:r>
              <a:rPr lang="ja-JP" altLang="en-US" dirty="0">
                <a:hlinkClick r:id="rId2"/>
              </a:rPr>
              <a:t>http://workshops.boundlessgeo.com/postgis-intro-jp/index.</a:t>
            </a:r>
            <a:r>
              <a:rPr lang="ja-JP" altLang="en-US" dirty="0" smtClean="0">
                <a:hlinkClick r:id="rId2"/>
              </a:rPr>
              <a:t>html</a:t>
            </a:r>
            <a:endParaRPr lang="en-US" altLang="ja-JP" dirty="0" smtClean="0"/>
          </a:p>
          <a:p>
            <a:endParaRPr lang="en-US" altLang="ja-JP" dirty="0" smtClean="0"/>
          </a:p>
          <a:p>
            <a:r>
              <a:rPr lang="ja-JP" altLang="en-US" dirty="0"/>
              <a:t>②本教材の参考サイト　農業・食品産業技術総合研究機構 近畿中国四国農業研究センター　寺元郁博 氏 作成　</a:t>
            </a:r>
          </a:p>
          <a:p>
            <a:r>
              <a:rPr lang="en-US" altLang="ja-JP" dirty="0">
                <a:hlinkClick r:id="rId3"/>
              </a:rPr>
              <a:t>http://</a:t>
            </a:r>
            <a:r>
              <a:rPr lang="en-US" altLang="ja-JP" dirty="0" smtClean="0">
                <a:hlinkClick r:id="rId3"/>
              </a:rPr>
              <a:t>lets.postgresql.jp/documents/tutorial/PostGIS</a:t>
            </a:r>
            <a:endParaRPr lang="en-US" altLang="ja-JP" dirty="0" smtClean="0"/>
          </a:p>
          <a:p>
            <a:endParaRPr lang="en-US" altLang="ja-JP" dirty="0" smtClean="0"/>
          </a:p>
          <a:p>
            <a:r>
              <a:rPr lang="ja-JP" altLang="en-US" dirty="0"/>
              <a:t>③</a:t>
            </a:r>
            <a:r>
              <a:rPr lang="en-US" altLang="ja-JP" dirty="0"/>
              <a:t>PostgreSQL</a:t>
            </a:r>
            <a:r>
              <a:rPr lang="ja-JP" altLang="en-US" dirty="0"/>
              <a:t>を勉強したい</a:t>
            </a:r>
            <a:r>
              <a:rPr lang="ja-JP" altLang="en-US" dirty="0" smtClean="0"/>
              <a:t>方</a:t>
            </a:r>
            <a:r>
              <a:rPr lang="ja-JP" altLang="en-US" dirty="0"/>
              <a:t>　</a:t>
            </a:r>
            <a:r>
              <a:rPr lang="en-US" altLang="ja-JP" dirty="0"/>
              <a:t>PostgreSQL</a:t>
            </a:r>
            <a:r>
              <a:rPr lang="ja-JP" altLang="en-US" dirty="0"/>
              <a:t>公式ページ</a:t>
            </a:r>
          </a:p>
          <a:p>
            <a:r>
              <a:rPr lang="ja-JP" altLang="en-US" dirty="0">
                <a:hlinkClick r:id="rId4"/>
              </a:rPr>
              <a:t>http://www.postgresql.org</a:t>
            </a:r>
            <a:r>
              <a:rPr lang="ja-JP" altLang="en-US" dirty="0" smtClean="0">
                <a:hlinkClick r:id="rId4"/>
              </a:rPr>
              <a:t>/</a:t>
            </a:r>
            <a:endParaRPr lang="en-US" altLang="ja-JP" dirty="0" smtClean="0"/>
          </a:p>
          <a:p>
            <a:endParaRPr lang="en-US" altLang="ja-JP" dirty="0"/>
          </a:p>
          <a:p>
            <a:r>
              <a:rPr lang="ja-JP" altLang="en-US" dirty="0"/>
              <a:t>④</a:t>
            </a:r>
            <a:r>
              <a:rPr lang="en-US" altLang="ja-JP" dirty="0" err="1"/>
              <a:t>PostGIS</a:t>
            </a:r>
            <a:r>
              <a:rPr lang="ja-JP" altLang="en-US" dirty="0"/>
              <a:t>を勉強したい</a:t>
            </a:r>
            <a:r>
              <a:rPr lang="ja-JP" altLang="en-US" dirty="0" smtClean="0"/>
              <a:t>方　</a:t>
            </a:r>
            <a:r>
              <a:rPr lang="en-US" altLang="ja-JP" dirty="0" err="1" smtClean="0"/>
              <a:t>PostGIS</a:t>
            </a:r>
            <a:r>
              <a:rPr lang="ja-JP" altLang="en-US" dirty="0"/>
              <a:t>マニュアル</a:t>
            </a:r>
          </a:p>
          <a:p>
            <a:r>
              <a:rPr lang="ja-JP" altLang="en-US" dirty="0">
                <a:hlinkClick r:id="rId5"/>
              </a:rPr>
              <a:t>http://postgis.net/docs/index.</a:t>
            </a:r>
            <a:r>
              <a:rPr lang="ja-JP" altLang="en-US" dirty="0" smtClean="0">
                <a:hlinkClick r:id="rId5"/>
              </a:rPr>
              <a:t>html</a:t>
            </a:r>
            <a:endParaRPr lang="en-US" altLang="ja-JP" dirty="0" smtClean="0"/>
          </a:p>
          <a:p>
            <a:endParaRPr lang="en-US" altLang="ja-JP" dirty="0"/>
          </a:p>
          <a:p>
            <a:r>
              <a:rPr lang="ja-JP" altLang="en-US" dirty="0"/>
              <a:t>⑤</a:t>
            </a:r>
            <a:r>
              <a:rPr lang="en-US" altLang="ja-JP" dirty="0" err="1"/>
              <a:t>PostGIS</a:t>
            </a:r>
            <a:r>
              <a:rPr lang="ja-JP" altLang="en-US" dirty="0"/>
              <a:t>の使い方を勉強したい</a:t>
            </a:r>
            <a:r>
              <a:rPr lang="ja-JP" altLang="en-US" dirty="0" smtClean="0"/>
              <a:t>方　</a:t>
            </a:r>
            <a:r>
              <a:rPr lang="en-US" altLang="ja-JP" dirty="0" smtClean="0"/>
              <a:t>Geopacific.org</a:t>
            </a:r>
            <a:r>
              <a:rPr lang="ja-JP" altLang="en-US" dirty="0" smtClean="0"/>
              <a:t>作成</a:t>
            </a:r>
            <a:endParaRPr lang="en-US" altLang="ja-JP" dirty="0" smtClean="0"/>
          </a:p>
          <a:p>
            <a:r>
              <a:rPr lang="ja-JP" altLang="en-US" dirty="0">
                <a:hlinkClick r:id="rId6"/>
              </a:rPr>
              <a:t>http://www.geopacific.org/opensourcegis/postgis</a:t>
            </a:r>
            <a:endParaRPr lang="en-US" altLang="ja-JP" dirty="0"/>
          </a:p>
          <a:p>
            <a:endParaRPr lang="en-US" altLang="ja-JP" dirty="0"/>
          </a:p>
          <a:p>
            <a:endParaRPr lang="en-US" altLang="ja-JP" dirty="0" smtClean="0"/>
          </a:p>
          <a:p>
            <a:endParaRPr lang="en-US" altLang="ja-JP" dirty="0"/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371475" y="1900415"/>
            <a:ext cx="2167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ja-JP" altLang="en-US" sz="1400" b="1" dirty="0"/>
          </a:p>
          <a:p>
            <a:r>
              <a:rPr lang="ja-JP" altLang="en-US" sz="1100" b="1" dirty="0"/>
              <a:t> </a:t>
            </a:r>
          </a:p>
          <a:p>
            <a:endParaRPr kumimoji="1" lang="ja-JP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33141591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400" y="143351"/>
            <a:ext cx="7061200" cy="5428298"/>
          </a:xfrm>
          <a:prstGeom prst="rect">
            <a:avLst/>
          </a:prstGeom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1462" y="1657350"/>
            <a:ext cx="3152775" cy="1847850"/>
          </a:xfrm>
          <a:prstGeom prst="rect">
            <a:avLst/>
          </a:prstGeom>
        </p:spPr>
      </p:pic>
      <p:sp>
        <p:nvSpPr>
          <p:cNvPr id="2" name="正方形/長方形 1"/>
          <p:cNvSpPr/>
          <p:nvPr/>
        </p:nvSpPr>
        <p:spPr>
          <a:xfrm>
            <a:off x="1212574" y="874643"/>
            <a:ext cx="1252330" cy="11927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/>
          <p:cNvSpPr/>
          <p:nvPr/>
        </p:nvSpPr>
        <p:spPr>
          <a:xfrm>
            <a:off x="4263887" y="2484783"/>
            <a:ext cx="2812774" cy="21866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/>
        </p:nvSpPr>
        <p:spPr>
          <a:xfrm>
            <a:off x="1212574" y="1137845"/>
            <a:ext cx="139974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600" dirty="0" smtClean="0"/>
              <a:t>①クリックする</a:t>
            </a:r>
            <a:endParaRPr lang="ja-JP" altLang="en-US" sz="1600" dirty="0"/>
          </a:p>
        </p:txBody>
      </p:sp>
      <p:sp>
        <p:nvSpPr>
          <p:cNvPr id="8" name="正方形/長方形 7"/>
          <p:cNvSpPr/>
          <p:nvPr/>
        </p:nvSpPr>
        <p:spPr>
          <a:xfrm>
            <a:off x="5676919" y="2688223"/>
            <a:ext cx="22797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600" dirty="0" smtClean="0"/>
              <a:t>②パスワードを入力する</a:t>
            </a:r>
            <a:endParaRPr lang="ja-JP" altLang="en-US" sz="1600" dirty="0"/>
          </a:p>
        </p:txBody>
      </p:sp>
      <p:cxnSp>
        <p:nvCxnSpPr>
          <p:cNvPr id="9" name="直線矢印コネクタ 8"/>
          <p:cNvCxnSpPr/>
          <p:nvPr/>
        </p:nvCxnSpPr>
        <p:spPr>
          <a:xfrm>
            <a:off x="2551326" y="1043367"/>
            <a:ext cx="1599333" cy="111808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26395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900" y="760214"/>
            <a:ext cx="6445250" cy="4954786"/>
          </a:xfrm>
          <a:prstGeom prst="rect">
            <a:avLst/>
          </a:prstGeom>
        </p:spPr>
      </p:pic>
      <p:sp>
        <p:nvSpPr>
          <p:cNvPr id="3" name="正方形/長方形 2"/>
          <p:cNvSpPr/>
          <p:nvPr/>
        </p:nvSpPr>
        <p:spPr>
          <a:xfrm>
            <a:off x="1358900" y="1273312"/>
            <a:ext cx="1670050" cy="77773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2765964" y="334388"/>
            <a:ext cx="36311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600" b="1" dirty="0" smtClean="0"/>
              <a:t>データベースが編集できる状態になった</a:t>
            </a:r>
            <a:endParaRPr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2825010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8965" y="869576"/>
            <a:ext cx="6112785" cy="4706276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5350" y="581792"/>
            <a:ext cx="4438650" cy="4933950"/>
          </a:xfrm>
          <a:prstGeom prst="rect">
            <a:avLst/>
          </a:prstGeom>
        </p:spPr>
      </p:pic>
      <p:sp>
        <p:nvSpPr>
          <p:cNvPr id="5" name="正方形/長方形 4"/>
          <p:cNvSpPr/>
          <p:nvPr/>
        </p:nvSpPr>
        <p:spPr>
          <a:xfrm>
            <a:off x="579393" y="1735688"/>
            <a:ext cx="1003108" cy="1361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/>
          <p:cNvSpPr/>
          <p:nvPr/>
        </p:nvSpPr>
        <p:spPr>
          <a:xfrm>
            <a:off x="5404307" y="1758752"/>
            <a:ext cx="487019" cy="16896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/>
        </p:nvSpPr>
        <p:spPr>
          <a:xfrm>
            <a:off x="5404307" y="1154822"/>
            <a:ext cx="487019" cy="16896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テキスト ボックス 1"/>
          <p:cNvSpPr txBox="1"/>
          <p:nvPr/>
        </p:nvSpPr>
        <p:spPr>
          <a:xfrm>
            <a:off x="307048" y="2308180"/>
            <a:ext cx="30188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b="1" dirty="0" smtClean="0"/>
              <a:t>①データベースの上にカーソルをあわせて右クリック</a:t>
            </a:r>
            <a:r>
              <a:rPr lang="ja-JP" altLang="en-US" sz="1600" b="1" dirty="0" smtClean="0"/>
              <a:t>し、新しいデータベースを選択する</a:t>
            </a:r>
            <a:endParaRPr kumimoji="1" lang="ja-JP" altLang="en-US" sz="1600" b="1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5647816" y="2362682"/>
            <a:ext cx="31107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b="1" dirty="0" smtClean="0"/>
              <a:t>②　名前を</a:t>
            </a:r>
            <a:r>
              <a:rPr lang="en-US" altLang="ja-JP" sz="1600" b="1" dirty="0" err="1"/>
              <a:t>t</a:t>
            </a:r>
            <a:r>
              <a:rPr kumimoji="1" lang="en-US" altLang="ja-JP" sz="1600" b="1" dirty="0" err="1" smtClean="0"/>
              <a:t>okyo</a:t>
            </a:r>
            <a:endParaRPr kumimoji="1" lang="en-US" altLang="ja-JP" sz="1600" b="1" dirty="0" smtClean="0"/>
          </a:p>
          <a:p>
            <a:r>
              <a:rPr lang="ja-JP" altLang="en-US" sz="1600" b="1" dirty="0" smtClean="0"/>
              <a:t>　　オーナーを</a:t>
            </a:r>
            <a:r>
              <a:rPr lang="en-US" altLang="ja-JP" sz="1600" b="1" dirty="0" err="1" smtClean="0"/>
              <a:t>postgres</a:t>
            </a:r>
            <a:r>
              <a:rPr lang="ja-JP" altLang="en-US" sz="1600" b="1" dirty="0" smtClean="0"/>
              <a:t>にする</a:t>
            </a:r>
            <a:endParaRPr kumimoji="1" lang="ja-JP" altLang="en-US" sz="1600" b="1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7249657" y="4440563"/>
            <a:ext cx="15969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 dirty="0" smtClean="0"/>
              <a:t>③　</a:t>
            </a:r>
            <a:r>
              <a:rPr kumimoji="1" lang="en-US" altLang="ja-JP" sz="1600" b="1" dirty="0" smtClean="0"/>
              <a:t>OK</a:t>
            </a:r>
            <a:r>
              <a:rPr kumimoji="1" lang="ja-JP" altLang="en-US" sz="1600" b="1" dirty="0" smtClean="0"/>
              <a:t>をクリック</a:t>
            </a:r>
            <a:endParaRPr kumimoji="1" lang="ja-JP" altLang="en-US" sz="1600" b="1" dirty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5404307" y="5406582"/>
            <a:ext cx="3690701" cy="30841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b="1" dirty="0" smtClean="0"/>
              <a:t>※</a:t>
            </a:r>
            <a:r>
              <a:rPr kumimoji="1" lang="ja-JP" altLang="en-US" b="1" dirty="0" smtClean="0"/>
              <a:t>　定義からエンコードを確認しておく（</a:t>
            </a:r>
            <a:r>
              <a:rPr kumimoji="1" lang="en-US" altLang="ja-JP" b="1" dirty="0" smtClean="0"/>
              <a:t>utf-8</a:t>
            </a:r>
            <a:r>
              <a:rPr kumimoji="1" lang="ja-JP" altLang="en-US" b="1" dirty="0" smtClean="0"/>
              <a:t>）</a:t>
            </a:r>
            <a:endParaRPr kumimoji="1" lang="ja-JP" altLang="en-US" b="1" dirty="0"/>
          </a:p>
        </p:txBody>
      </p:sp>
      <p:sp>
        <p:nvSpPr>
          <p:cNvPr id="11" name="タイトル 1"/>
          <p:cNvSpPr>
            <a:spLocks noGrp="1"/>
          </p:cNvSpPr>
          <p:nvPr>
            <p:ph type="title"/>
          </p:nvPr>
        </p:nvSpPr>
        <p:spPr>
          <a:xfrm>
            <a:off x="168965" y="330439"/>
            <a:ext cx="7886700" cy="261409"/>
          </a:xfrm>
        </p:spPr>
        <p:txBody>
          <a:bodyPr>
            <a:noAutofit/>
          </a:bodyPr>
          <a:lstStyle/>
          <a:p>
            <a:r>
              <a:rPr lang="ja-JP" altLang="en-US" sz="3200" u="none" dirty="0" smtClean="0">
                <a:solidFill>
                  <a:srgbClr val="0070C0"/>
                </a:solidFill>
              </a:rPr>
              <a:t>新規データベース</a:t>
            </a:r>
            <a:r>
              <a:rPr kumimoji="1" lang="ja-JP" altLang="en-US" sz="3200" u="none" dirty="0" smtClean="0">
                <a:solidFill>
                  <a:srgbClr val="0070C0"/>
                </a:solidFill>
              </a:rPr>
              <a:t>の</a:t>
            </a:r>
            <a:r>
              <a:rPr lang="ja-JP" altLang="en-US" sz="3200" u="none" dirty="0">
                <a:solidFill>
                  <a:srgbClr val="0070C0"/>
                </a:solidFill>
              </a:rPr>
              <a:t>作成</a:t>
            </a:r>
            <a:endParaRPr kumimoji="1" lang="ja-JP" altLang="en-US" sz="3200" u="none" dirty="0">
              <a:solidFill>
                <a:srgbClr val="0070C0"/>
              </a:solidFill>
            </a:endParaRPr>
          </a:p>
        </p:txBody>
      </p:sp>
      <p:cxnSp>
        <p:nvCxnSpPr>
          <p:cNvPr id="12" name="直線矢印コネクタ 11"/>
          <p:cNvCxnSpPr/>
          <p:nvPr/>
        </p:nvCxnSpPr>
        <p:spPr>
          <a:xfrm flipV="1">
            <a:off x="1703975" y="1758752"/>
            <a:ext cx="2732425" cy="4502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27902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21209" y="531511"/>
            <a:ext cx="6577781" cy="5052028"/>
          </a:xfrm>
          <a:prstGeom prst="rect">
            <a:avLst/>
          </a:prstGeom>
        </p:spPr>
      </p:pic>
      <p:sp>
        <p:nvSpPr>
          <p:cNvPr id="4" name="正方形/長方形 3"/>
          <p:cNvSpPr/>
          <p:nvPr/>
        </p:nvSpPr>
        <p:spPr>
          <a:xfrm>
            <a:off x="1668117" y="1432477"/>
            <a:ext cx="387627" cy="13914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3334750" y="116757"/>
            <a:ext cx="319670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600" b="1" dirty="0" smtClean="0"/>
              <a:t>新しいデータベースが作成された。</a:t>
            </a:r>
            <a:endParaRPr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6429327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2490</TotalTime>
  <Words>1246</Words>
  <Application>Microsoft Office PowerPoint</Application>
  <PresentationFormat>画面に合わせる (16:10)</PresentationFormat>
  <Paragraphs>270</Paragraphs>
  <Slides>50</Slides>
  <Notes>5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50</vt:i4>
      </vt:variant>
    </vt:vector>
  </HeadingPairs>
  <TitlesOfParts>
    <vt:vector size="56" baseType="lpstr">
      <vt:lpstr>MS PGothic</vt:lpstr>
      <vt:lpstr>MS PGothic</vt:lpstr>
      <vt:lpstr>Arial</vt:lpstr>
      <vt:lpstr>Calibri</vt:lpstr>
      <vt:lpstr>Calibri Light</vt:lpstr>
      <vt:lpstr>Office テーマ</vt:lpstr>
      <vt:lpstr>PowerPoint プレゼンテーション</vt:lpstr>
      <vt:lpstr>PostGISを利用してGISデータを扱う</vt:lpstr>
      <vt:lpstr>ＰostGIS とは？</vt:lpstr>
      <vt:lpstr>事前にpgAdminⅲとPostGISをインストールしておく</vt:lpstr>
      <vt:lpstr>PowerPoint プレゼンテーション</vt:lpstr>
      <vt:lpstr>PowerPoint プレゼンテーション</vt:lpstr>
      <vt:lpstr>PowerPoint プレゼンテーション</vt:lpstr>
      <vt:lpstr>新規データベースの作成</vt:lpstr>
      <vt:lpstr>PowerPoint プレゼンテーション</vt:lpstr>
      <vt:lpstr>PostGISを追加し、空間解析機能を追加する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ＱＧＩＳでデータベースを読み込む</vt:lpstr>
      <vt:lpstr>PowerPoint プレゼンテーション</vt:lpstr>
      <vt:lpstr>PowerPoint プレゼンテーション</vt:lpstr>
      <vt:lpstr>PowerPoint プレゼンテーション</vt:lpstr>
      <vt:lpstr>②　属性検索</vt:lpstr>
      <vt:lpstr>よく使うSQL文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④　空間結合</vt:lpstr>
      <vt:lpstr>PowerPoint プレゼンテーション</vt:lpstr>
      <vt:lpstr>PowerPoint プレゼンテーション</vt:lpstr>
      <vt:lpstr>⑤　23区内の駅密度を計算する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QGISで計算結果を表示する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PostGISを勉強したい方へ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yamauchi</dc:creator>
  <cp:lastModifiedBy>yamauchi</cp:lastModifiedBy>
  <cp:revision>114</cp:revision>
  <dcterms:created xsi:type="dcterms:W3CDTF">2015-06-26T03:04:37Z</dcterms:created>
  <dcterms:modified xsi:type="dcterms:W3CDTF">2016-09-20T08:01:03Z</dcterms:modified>
</cp:coreProperties>
</file>